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7"/>
  </p:notesMasterIdLst>
  <p:handoutMasterIdLst>
    <p:handoutMasterId r:id="rId18"/>
  </p:handoutMasterIdLst>
  <p:sldIdLst>
    <p:sldId id="330" r:id="rId2"/>
    <p:sldId id="348" r:id="rId3"/>
    <p:sldId id="349" r:id="rId4"/>
    <p:sldId id="350" r:id="rId5"/>
    <p:sldId id="353" r:id="rId6"/>
    <p:sldId id="355" r:id="rId7"/>
    <p:sldId id="357" r:id="rId8"/>
    <p:sldId id="359" r:id="rId9"/>
    <p:sldId id="365" r:id="rId10"/>
    <p:sldId id="366" r:id="rId11"/>
    <p:sldId id="367" r:id="rId12"/>
    <p:sldId id="368" r:id="rId13"/>
    <p:sldId id="369" r:id="rId14"/>
    <p:sldId id="374" r:id="rId15"/>
    <p:sldId id="3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107" autoAdjust="0"/>
  </p:normalViewPr>
  <p:slideViewPr>
    <p:cSldViewPr snapToGrid="0" snapToObjects="1">
      <p:cViewPr varScale="1">
        <p:scale>
          <a:sx n="120" d="100"/>
          <a:sy n="120" d="100"/>
        </p:scale>
        <p:origin x="13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F0825-9B31-804D-866E-6DE75DE9F8F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E6F7-1E18-0A42-A7E1-70B6F6BF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5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023" name="Shape 10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" name="Shape 10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85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Shape 140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401" name="Shape 1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02" name="Shape 14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0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58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Shape 141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420" name="Shape 1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21" name="Shape 14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18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Shape 147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475" name="Shape 1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76" name="Shape 14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003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559" name="Shape 1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60" name="Shape 15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92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033" name="Shape 10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4" name="Shape 10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61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042" name="Shape 10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29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103" name="Shape 1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04" name="Shape 11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0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128" name="Shape 1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9" name="Shape 1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92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155" name="Shape 1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13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Shape 121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219" name="Shape 1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0" name="Shape 12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70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382" name="Shape 1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3" name="Shape 13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44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Shape 139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</a:t>
            </a:r>
          </a:p>
        </p:txBody>
      </p:sp>
      <p:sp>
        <p:nvSpPr>
          <p:cNvPr id="1391" name="Shape 1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92" name="Shape 13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3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908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681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5370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625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848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058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402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132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6665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7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44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7155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922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889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700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446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8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203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D0EFEE-2756-4A20-BF2A-63F0A94F99AC}" type="datetime4">
              <a:rPr lang="en-US" smtClean="0"/>
              <a:pPr/>
              <a:t>November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40" r:id="rId18"/>
    <p:sldLayoutId id="2147483920" r:id="rId1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/>
              <a:t>BIOLOGY 1010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800" b="1" cap="none" dirty="0" smtClean="0">
                <a:solidFill>
                  <a:srgbClr val="212F62"/>
                </a:solidFill>
                <a:latin typeface="+mn-lt"/>
              </a:rPr>
              <a:t>Unit </a:t>
            </a:r>
            <a:r>
              <a:rPr lang="en-US" sz="2800" b="1" cap="none" dirty="0" smtClean="0">
                <a:solidFill>
                  <a:srgbClr val="212F62"/>
                </a:solidFill>
                <a:latin typeface="+mn-lt"/>
              </a:rPr>
              <a:t>5.1 Cell Signaling</a:t>
            </a:r>
            <a:endParaRPr lang="en-US" sz="280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6" name="Picture 5" descr="OSX-Horiz-TM-RGB-2015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78757"/>
            <a:ext cx="2034556" cy="466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work is licensed under a </a:t>
            </a:r>
            <a:r>
              <a:rPr lang="en-US" sz="1050" dirty="0">
                <a:hlinkClick r:id="rId3"/>
              </a:rPr>
              <a:t>Creative Commons Attribution-NonCommercial-ShareAlike 4.0 International License</a:t>
            </a:r>
            <a:r>
              <a:rPr lang="en-US" sz="105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5089207"/>
            <a:ext cx="1257300" cy="440055"/>
          </a:xfrm>
          <a:prstGeom prst="rect">
            <a:avLst/>
          </a:prstGeom>
        </p:spPr>
      </p:pic>
      <p:pic>
        <p:nvPicPr>
          <p:cNvPr id="9" name="Picture 4" descr="Image result for bi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939234"/>
            <a:ext cx="4953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>
            <a:spLocks noGrp="1"/>
          </p:cNvSpPr>
          <p:nvPr>
            <p:ph type="body" idx="4294967295"/>
          </p:nvPr>
        </p:nvSpPr>
        <p:spPr>
          <a:xfrm>
            <a:off x="644057" y="1638341"/>
            <a:ext cx="4333460" cy="49449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Only cells that contain receptors for testosterone can respond to it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hormone binds the receptor protein and activates it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active form of the receptor enters the nucleus, acts as a transcription factor, and activates genes needed for male sex characteristics</a:t>
            </a:r>
          </a:p>
        </p:txBody>
      </p:sp>
      <p:cxnSp>
        <p:nvCxnSpPr>
          <p:cNvPr id="1386" name="Shape 1386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87" name="Shape 1387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6146" name="Picture 2" descr="Image result for testosterone signal transduction path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3471" r="21458" b="5905"/>
          <a:stretch/>
        </p:blipFill>
        <p:spPr bwMode="auto">
          <a:xfrm>
            <a:off x="4880266" y="1666456"/>
            <a:ext cx="3468604" cy="42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4056" y="712349"/>
            <a:ext cx="7824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Testosterone behaves similarly to other steroid hormones</a:t>
            </a:r>
          </a:p>
        </p:txBody>
      </p:sp>
    </p:spTree>
    <p:extLst>
      <p:ext uri="{BB962C8B-B14F-4D97-AF65-F5344CB8AC3E}">
        <p14:creationId xmlns:p14="http://schemas.microsoft.com/office/powerpoint/2010/main" val="418924963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Shape 1394"/>
          <p:cNvSpPr txBox="1">
            <a:spLocks noGrp="1"/>
          </p:cNvSpPr>
          <p:nvPr>
            <p:ph type="title" idx="4294967295"/>
          </p:nvPr>
        </p:nvSpPr>
        <p:spPr>
          <a:xfrm>
            <a:off x="697021" y="622855"/>
            <a:ext cx="7746777" cy="720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Transduction by Cascades of Molecular Interactions</a:t>
            </a:r>
          </a:p>
        </p:txBody>
      </p:sp>
      <p:sp>
        <p:nvSpPr>
          <p:cNvPr id="1395" name="Shape 1395"/>
          <p:cNvSpPr txBox="1">
            <a:spLocks noGrp="1"/>
          </p:cNvSpPr>
          <p:nvPr>
            <p:ph type="body" idx="4294967295"/>
          </p:nvPr>
        </p:nvSpPr>
        <p:spPr>
          <a:xfrm>
            <a:off x="724186" y="1433512"/>
            <a:ext cx="7719612" cy="4264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Signal transduction usually involves multiple steps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Multistep pathways can </a:t>
            </a:r>
            <a:r>
              <a:rPr lang="en-US" b="1" i="0" u="sng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amplify a signal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A few molecules can produce a large cellular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response</a:t>
            </a:r>
            <a:endParaRPr lang="en-US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396" name="Shape 1396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97" name="Shape 1397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7170" name="Picture 2" descr="Image result for action of epinephrine transdu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6" y="2733293"/>
            <a:ext cx="4655831" cy="34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8327" y="2828836"/>
            <a:ext cx="29454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4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Multistep pathways provide more opportunities for coordination and regulation of the cellular response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than simpler systems do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8770716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>
            <a:spLocks noGrp="1"/>
          </p:cNvSpPr>
          <p:nvPr>
            <p:ph type="body" idx="4294967295"/>
          </p:nvPr>
        </p:nvSpPr>
        <p:spPr>
          <a:xfrm>
            <a:off x="691763" y="683812"/>
            <a:ext cx="7768425" cy="5374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molecules that relay a signal from receptor to response are mostly proteins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Like falling dominoes, the receptor activates another protein, which activates another, and so on, until the protein producing the response is activated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At each step, the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signal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transduced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into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different form,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usually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shape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change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a protein</a:t>
            </a:r>
          </a:p>
        </p:txBody>
      </p:sp>
      <p:cxnSp>
        <p:nvCxnSpPr>
          <p:cNvPr id="1405" name="Shape 1405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06" name="Shape 1406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59" y="3784823"/>
            <a:ext cx="4111492" cy="23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590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Shape 1413"/>
          <p:cNvSpPr txBox="1">
            <a:spLocks noGrp="1"/>
          </p:cNvSpPr>
          <p:nvPr>
            <p:ph type="title"/>
          </p:nvPr>
        </p:nvSpPr>
        <p:spPr>
          <a:xfrm>
            <a:off x="95415" y="209522"/>
            <a:ext cx="8945217" cy="659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0850" marR="0" lvl="0" indent="-4508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Protein Phosphorylation and </a:t>
            </a:r>
            <a:r>
              <a:rPr lang="en-US" sz="32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Dephosphorylation</a:t>
            </a:r>
            <a:endParaRPr lang="en-US" sz="3200" b="1" i="1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414" name="Shape 1414"/>
          <p:cNvSpPr txBox="1">
            <a:spLocks noGrp="1"/>
          </p:cNvSpPr>
          <p:nvPr>
            <p:ph type="body" sz="quarter" idx="14"/>
          </p:nvPr>
        </p:nvSpPr>
        <p:spPr>
          <a:xfrm>
            <a:off x="182560" y="887985"/>
            <a:ext cx="8754706" cy="5050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Phosphorylation and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dephosphorylation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are a widespread cellular mechanism for regulating protein activity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Protein kinases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transfer phosphates from ATP to protein, a process called phosphorylation</a:t>
            </a:r>
          </a:p>
          <a:p>
            <a:pPr marL="737870" lvl="1" indent="-292100"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addition of phosphate groups often changes the form of a protein from inactive to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active</a:t>
            </a:r>
          </a:p>
        </p:txBody>
      </p:sp>
      <p:pic>
        <p:nvPicPr>
          <p:cNvPr id="9218" name="Picture 2" descr="Image result for protein kinase phosphorylation cascad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447" r="5164" b="3726"/>
          <a:stretch/>
        </p:blipFill>
        <p:spPr bwMode="auto">
          <a:xfrm>
            <a:off x="67585" y="3291841"/>
            <a:ext cx="4500438" cy="34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0193" y="3054354"/>
            <a:ext cx="4559754" cy="443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Protein phosphatases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remove the phosphates from proteins,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called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dephosphorylation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37870" lvl="1" indent="-292100"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Phosphatases provide a mechanism for turning off the signal transduction pathway</a:t>
            </a:r>
          </a:p>
          <a:p>
            <a:pPr marL="737870" lvl="1" indent="-292100"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They also make protein kinases available for reuse, enabling the cell to respond to the signal again</a:t>
            </a:r>
          </a:p>
          <a:p>
            <a:pPr marL="292100" lvl="0" indent="-292100"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endParaRPr lang="en-US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3026843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 txBox="1">
            <a:spLocks noGrp="1"/>
          </p:cNvSpPr>
          <p:nvPr>
            <p:ph type="title" idx="4294967295"/>
          </p:nvPr>
        </p:nvSpPr>
        <p:spPr>
          <a:xfrm>
            <a:off x="590727" y="562450"/>
            <a:ext cx="7959366" cy="7996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Response: Regulation of Transcription or Cytoplasmic Activities</a:t>
            </a:r>
          </a:p>
        </p:txBody>
      </p:sp>
      <p:sp>
        <p:nvSpPr>
          <p:cNvPr id="1469" name="Shape 1469"/>
          <p:cNvSpPr txBox="1">
            <a:spLocks noGrp="1"/>
          </p:cNvSpPr>
          <p:nvPr>
            <p:ph type="body" idx="4294967295"/>
          </p:nvPr>
        </p:nvSpPr>
        <p:spPr>
          <a:xfrm>
            <a:off x="739470" y="1452590"/>
            <a:ext cx="7656428" cy="4675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Ultimately, a signal transduction pathway leads to regulation of one or more cellular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activities</a:t>
            </a:r>
            <a:endParaRPr lang="en-US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70" name="Shape 1470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71" name="Shape 1471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10242" name="Picture 2" descr="Image result for cell signaling response transcription fact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7" y="2307532"/>
            <a:ext cx="3084428" cy="38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9470" y="228512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lvl="0" indent="-292100">
              <a:spcBef>
                <a:spcPts val="600"/>
              </a:spcBef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response may occur in the cytoplasm or in the nucleus</a:t>
            </a:r>
          </a:p>
          <a:p>
            <a:pPr marL="292100" lvl="0" indent="-292100">
              <a:spcBef>
                <a:spcPts val="600"/>
              </a:spcBef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Many signaling pathways regulate the synthesis of enzymes or other proteins, usually by turning genes on or off in the nucleus</a:t>
            </a:r>
          </a:p>
          <a:p>
            <a:pPr marL="292100" lvl="0" indent="-292100">
              <a:spcBef>
                <a:spcPts val="60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final activated molecule in the signaling pathway may function as a </a:t>
            </a:r>
            <a:r>
              <a:rPr lang="en-US" sz="2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transcription factor</a:t>
            </a:r>
            <a:endParaRPr lang="en-US" sz="2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7667819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521" t="29449" r="14522" b="5623"/>
          <a:stretch/>
        </p:blipFill>
        <p:spPr>
          <a:xfrm>
            <a:off x="3776809" y="3164618"/>
            <a:ext cx="4675424" cy="3037399"/>
          </a:xfrm>
          <a:prstGeom prst="rect">
            <a:avLst/>
          </a:prstGeom>
        </p:spPr>
      </p:pic>
      <p:sp>
        <p:nvSpPr>
          <p:cNvPr id="1552" name="Shape 1552"/>
          <p:cNvSpPr txBox="1">
            <a:spLocks noGrp="1"/>
          </p:cNvSpPr>
          <p:nvPr>
            <p:ph type="title" idx="4294967295"/>
          </p:nvPr>
        </p:nvSpPr>
        <p:spPr>
          <a:xfrm>
            <a:off x="1009816" y="657227"/>
            <a:ext cx="7266829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0850" marR="0" lvl="0" indent="-4508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 Evolution of Cell Signaling</a:t>
            </a:r>
          </a:p>
        </p:txBody>
      </p:sp>
      <p:sp>
        <p:nvSpPr>
          <p:cNvPr id="1553" name="Shape 1553"/>
          <p:cNvSpPr txBox="1">
            <a:spLocks noGrp="1"/>
          </p:cNvSpPr>
          <p:nvPr>
            <p:ph type="body" idx="4294967295"/>
          </p:nvPr>
        </p:nvSpPr>
        <p:spPr>
          <a:xfrm>
            <a:off x="771277" y="1338414"/>
            <a:ext cx="7617349" cy="4273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Biologists have discovered some universal mechanisms of cellular regulation, evidence of the evolutionary relatedness of all life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Scientists think that signaling mechanisms first evolved in ancient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prokaryotes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     single-celled                                                                 eukaryotes</a:t>
            </a:r>
            <a:endParaRPr lang="en-US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These mechanisms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were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adopted for new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uses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their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multicellular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descendants</a:t>
            </a:r>
          </a:p>
        </p:txBody>
      </p:sp>
      <p:cxnSp>
        <p:nvCxnSpPr>
          <p:cNvPr id="1554" name="Shape 1554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55" name="Shape 1555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0084229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 idx="4294967295"/>
          </p:nvPr>
        </p:nvSpPr>
        <p:spPr>
          <a:xfrm>
            <a:off x="604299" y="618331"/>
            <a:ext cx="7959256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plasma membrane plays a key role in most cell signaling</a:t>
            </a:r>
          </a:p>
        </p:txBody>
      </p:sp>
      <p:sp>
        <p:nvSpPr>
          <p:cNvPr id="1017" name="Shape 1017"/>
          <p:cNvSpPr txBox="1">
            <a:spLocks noGrp="1"/>
          </p:cNvSpPr>
          <p:nvPr>
            <p:ph type="body" idx="4294967295"/>
          </p:nvPr>
        </p:nvSpPr>
        <p:spPr>
          <a:xfrm>
            <a:off x="755373" y="1685676"/>
            <a:ext cx="4039264" cy="4078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94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multicellular organisms, cell-to-cell communication allows the cells of the body to coordinate their activities</a:t>
            </a:r>
          </a:p>
          <a:p>
            <a:pPr marL="279400" marR="0" lvl="0" indent="-2794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Communication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between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cells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also essential for many unicellular organisms</a:t>
            </a:r>
          </a:p>
        </p:txBody>
      </p:sp>
      <p:cxnSp>
        <p:nvCxnSpPr>
          <p:cNvPr id="1018" name="Shape 1018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19" name="Shape 1019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09" y="1685676"/>
            <a:ext cx="3464006" cy="207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30"/>
          <a:stretch/>
        </p:blipFill>
        <p:spPr>
          <a:xfrm>
            <a:off x="4945711" y="3850959"/>
            <a:ext cx="3448104" cy="23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85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/>
          </p:cNvSpPr>
          <p:nvPr>
            <p:ph type="title" idx="4294967295"/>
          </p:nvPr>
        </p:nvSpPr>
        <p:spPr>
          <a:xfrm>
            <a:off x="707666" y="660402"/>
            <a:ext cx="7672345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0850" marR="0" lvl="0" indent="-4508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Local and Long-Distance Signaling</a:t>
            </a:r>
          </a:p>
        </p:txBody>
      </p:sp>
      <p:sp>
        <p:nvSpPr>
          <p:cNvPr id="1027" name="Shape 1027"/>
          <p:cNvSpPr txBox="1">
            <a:spLocks noGrp="1"/>
          </p:cNvSpPr>
          <p:nvPr>
            <p:ph type="body" idx="4294967295"/>
          </p:nvPr>
        </p:nvSpPr>
        <p:spPr>
          <a:xfrm>
            <a:off x="818983" y="1463039"/>
            <a:ext cx="7561028" cy="40480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Eukaryotic cells may communicate by </a:t>
            </a:r>
            <a:r>
              <a:rPr lang="en-US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direct contact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Animal and plant cells have </a:t>
            </a:r>
            <a:r>
              <a:rPr lang="en-US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junctions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that directly connect the cytoplasm of adjacent cells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These are called </a:t>
            </a:r>
            <a:r>
              <a:rPr lang="en-US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gap junctions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(animal cells) and </a:t>
            </a:r>
            <a:r>
              <a:rPr lang="en-US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plasmodesmata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(plant cells)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free passage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          of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substances in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the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cytosol from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        one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cell to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        another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a type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              of </a:t>
            </a:r>
            <a:r>
              <a:rPr lang="en-US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local signaling</a:t>
            </a:r>
          </a:p>
        </p:txBody>
      </p:sp>
      <p:cxnSp>
        <p:nvCxnSpPr>
          <p:cNvPr id="1028" name="Shape 1028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9" name="Shape 1029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37" y="3967700"/>
            <a:ext cx="4866373" cy="22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4078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body" idx="4294967295"/>
          </p:nvPr>
        </p:nvSpPr>
        <p:spPr>
          <a:xfrm>
            <a:off x="691762" y="636105"/>
            <a:ext cx="7736621" cy="4694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many other cases of local signaling, messenger molecules are secreted by a signaling cell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These messenger molecules, called </a:t>
            </a:r>
            <a:r>
              <a:rPr lang="en-US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local</a:t>
            </a:r>
            <a:r>
              <a:rPr lang="en-US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regulators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travel only short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distances</a:t>
            </a:r>
            <a:endParaRPr lang="en-US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037" name="Shape 1037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8" name="Shape 1038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8" y="2331375"/>
            <a:ext cx="39624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25914" y="2460465"/>
            <a:ext cx="3602469" cy="31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>
              <a:spcBef>
                <a:spcPts val="1120"/>
              </a:spcBef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 class of these,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growth factors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stimulates nearby cells to grow and divide</a:t>
            </a:r>
          </a:p>
          <a:p>
            <a:pPr marL="292100" lvl="0" indent="-292100"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type of local signaling in animal cells is called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paracrine signaling</a:t>
            </a:r>
            <a:endParaRPr lang="en-US"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8392625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 txBox="1">
            <a:spLocks noGrp="1"/>
          </p:cNvSpPr>
          <p:nvPr>
            <p:ph type="body" idx="4294967295"/>
          </p:nvPr>
        </p:nvSpPr>
        <p:spPr>
          <a:xfrm>
            <a:off x="652006" y="636105"/>
            <a:ext cx="7744571" cy="49645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Another more specialized type of local signaling occurs in the </a:t>
            </a:r>
            <a:r>
              <a:rPr lang="en-US" sz="2800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animal nervous system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synaptic signaling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consists of an electrical signal moving along a nerve cell that triggers secretion of neurotransmitter molecules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These diffuse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across                                                     the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space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between                                                                the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nerve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cell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its                                                          target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triggering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response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the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 target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cell</a:t>
            </a:r>
          </a:p>
        </p:txBody>
      </p:sp>
      <p:cxnSp>
        <p:nvCxnSpPr>
          <p:cNvPr id="1098" name="Shape 1098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9" name="Shape 1099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2050" name="Picture 2" descr="Image result for synaptic signal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35" y="3260035"/>
            <a:ext cx="3993741" cy="299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4155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 txBox="1">
            <a:spLocks noGrp="1"/>
          </p:cNvSpPr>
          <p:nvPr>
            <p:ph type="body" idx="4294967295"/>
          </p:nvPr>
        </p:nvSpPr>
        <p:spPr>
          <a:xfrm>
            <a:off x="731520" y="655455"/>
            <a:ext cx="7680960" cy="4945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</a:t>
            </a:r>
            <a:r>
              <a:rPr lang="en-US" sz="2600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long-distance signaling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plants and animals use chemicals called </a:t>
            </a:r>
            <a:r>
              <a:rPr lang="en-US" sz="2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hormones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ormonal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signaling in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animals,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called </a:t>
            </a:r>
            <a:r>
              <a:rPr lang="en-US" sz="2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endocrine </a:t>
            </a:r>
            <a:r>
              <a:rPr lang="en-US" sz="26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signaling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specialized cells release hormone molecules that travel via the circulatory system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600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Hormones vary widely in size and shape</a:t>
            </a:r>
          </a:p>
        </p:txBody>
      </p:sp>
      <p:cxnSp>
        <p:nvCxnSpPr>
          <p:cNvPr id="1123" name="Shape 1123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4" name="Shape 1124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3074" name="Picture 2" descr="Image result for endocrine signal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75" y="3664607"/>
            <a:ext cx="6397082" cy="25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5351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>
            <a:spLocks noGrp="1"/>
          </p:cNvSpPr>
          <p:nvPr>
            <p:ph type="title" idx="4294967295"/>
          </p:nvPr>
        </p:nvSpPr>
        <p:spPr>
          <a:xfrm>
            <a:off x="612250" y="667192"/>
            <a:ext cx="7930763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0850" marR="0" lvl="0" indent="-4508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The Three Stages of Cell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Signaling</a:t>
            </a:r>
            <a:endParaRPr lang="en-US" sz="3200" b="1" i="1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149" name="Shape 1149"/>
          <p:cNvSpPr txBox="1">
            <a:spLocks noGrp="1"/>
          </p:cNvSpPr>
          <p:nvPr>
            <p:ph type="body" idx="4294967295"/>
          </p:nvPr>
        </p:nvSpPr>
        <p:spPr>
          <a:xfrm>
            <a:off x="612250" y="1260915"/>
            <a:ext cx="7752522" cy="3984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Earl W. Sutherland discovered how the hormone epinephrine acts on cells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Sutherland suggested that cells receiving signals undergo three processes</a:t>
            </a:r>
          </a:p>
          <a:p>
            <a:pPr marL="736600" marR="0" lvl="1" indent="-266700" algn="l" rtl="0">
              <a:lnSpc>
                <a:spcPct val="100000"/>
              </a:lnSpc>
              <a:spcBef>
                <a:spcPts val="1028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Reception</a:t>
            </a:r>
          </a:p>
          <a:p>
            <a:pPr marL="736600" marR="0" lvl="1" indent="-266700" algn="l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Transduction</a:t>
            </a:r>
          </a:p>
          <a:p>
            <a:pPr marL="736600" marR="0" lvl="1" indent="-266700" algn="l" rtl="0">
              <a:lnSpc>
                <a:spcPct val="100000"/>
              </a:lnSpc>
              <a:spcBef>
                <a:spcPts val="988"/>
              </a:spcBef>
              <a:spcAft>
                <a:spcPts val="52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Response</a:t>
            </a:r>
          </a:p>
        </p:txBody>
      </p:sp>
      <p:cxnSp>
        <p:nvCxnSpPr>
          <p:cNvPr id="1150" name="Shape 1150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1" name="Shape 1151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38" y="4050001"/>
            <a:ext cx="4874316" cy="21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562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>
            <a:spLocks noGrp="1"/>
          </p:cNvSpPr>
          <p:nvPr>
            <p:ph type="title" idx="4294967295"/>
          </p:nvPr>
        </p:nvSpPr>
        <p:spPr>
          <a:xfrm>
            <a:off x="596347" y="704364"/>
            <a:ext cx="7978471" cy="599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Reception, the Binding of a Signaling Molecule to a Receptor Protein</a:t>
            </a:r>
          </a:p>
        </p:txBody>
      </p:sp>
      <p:sp>
        <p:nvSpPr>
          <p:cNvPr id="1213" name="Shape 1213"/>
          <p:cNvSpPr txBox="1">
            <a:spLocks noGrp="1"/>
          </p:cNvSpPr>
          <p:nvPr>
            <p:ph type="body" idx="4294967295"/>
          </p:nvPr>
        </p:nvSpPr>
        <p:spPr>
          <a:xfrm>
            <a:off x="731520" y="1518699"/>
            <a:ext cx="7696863" cy="441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binding between a signal molecule (</a:t>
            </a:r>
            <a:r>
              <a:rPr lang="en-US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ligand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) and receptor is highly specific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Ligand binding generally causes a shape change in the receptor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Many receptors are directly activated by this shape change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b="0" i="0" u="sng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Most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signal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         receptors                                                                                      are </a:t>
            </a:r>
            <a:r>
              <a:rPr lang="en-US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plasma </a:t>
            </a:r>
            <a:r>
              <a:rPr lang="en-US" b="0" i="0" u="none" strike="noStrike" cap="none" baseline="0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                                                      membrane                                                                           proteins</a:t>
            </a:r>
            <a:endParaRPr lang="en-US" b="0" i="0" u="none" strike="noStrike" cap="none" baseline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214" name="Shape 1214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15" name="Shape 1215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5" t="43826" r="10001" b="3072"/>
          <a:stretch/>
        </p:blipFill>
        <p:spPr>
          <a:xfrm>
            <a:off x="2849840" y="3745064"/>
            <a:ext cx="5650104" cy="25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7273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hape 1375"/>
          <p:cNvSpPr txBox="1">
            <a:spLocks noGrp="1"/>
          </p:cNvSpPr>
          <p:nvPr>
            <p:ph type="title" idx="4294967295"/>
          </p:nvPr>
        </p:nvSpPr>
        <p:spPr>
          <a:xfrm>
            <a:off x="620545" y="606164"/>
            <a:ext cx="7899730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0850" marR="0" lvl="0" indent="-4508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Intracellular Receptors</a:t>
            </a:r>
          </a:p>
        </p:txBody>
      </p:sp>
      <p:sp>
        <p:nvSpPr>
          <p:cNvPr id="1376" name="Shape 1376"/>
          <p:cNvSpPr txBox="1">
            <a:spLocks noGrp="1"/>
          </p:cNvSpPr>
          <p:nvPr>
            <p:ph type="body" idx="4294967295"/>
          </p:nvPr>
        </p:nvSpPr>
        <p:spPr>
          <a:xfrm>
            <a:off x="620544" y="1199888"/>
            <a:ext cx="7752179" cy="5000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sng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Intracellular receptor proteins are found in the cytosol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or nucleus of target cells</a:t>
            </a:r>
          </a:p>
          <a:p>
            <a:pPr marL="292608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Hydrophobic chemical messengers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cross the membrane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activate receptors</a:t>
            </a:r>
          </a:p>
          <a:p>
            <a:pPr marL="749300" lvl="1" indent="-292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Examples of hydrophobic messengers are the </a:t>
            </a:r>
            <a:r>
              <a:rPr lang="en-US" sz="2400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steroid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and </a:t>
            </a:r>
            <a:r>
              <a:rPr lang="en-US" sz="2400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thyroid hormones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 animals and </a:t>
            </a:r>
            <a:r>
              <a:rPr lang="en-US" sz="2400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nitric oxide (NO)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both plants and animals</a:t>
            </a:r>
          </a:p>
        </p:txBody>
      </p:sp>
      <p:cxnSp>
        <p:nvCxnSpPr>
          <p:cNvPr id="1377" name="Shape 1377"/>
          <p:cNvCxnSpPr/>
          <p:nvPr/>
        </p:nvCxnSpPr>
        <p:spPr>
          <a:xfrm>
            <a:off x="182560" y="6535737"/>
            <a:ext cx="8775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78" name="Shape 1378"/>
          <p:cNvSpPr txBox="1"/>
          <p:nvPr/>
        </p:nvSpPr>
        <p:spPr>
          <a:xfrm>
            <a:off x="182560" y="6626225"/>
            <a:ext cx="8775700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2014 Pearson Education, Inc.</a:t>
            </a:r>
          </a:p>
        </p:txBody>
      </p:sp>
      <p:pic>
        <p:nvPicPr>
          <p:cNvPr id="5122" name="Picture 2" descr="Image result for three steps of cell signal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67232" r="6485" b="8188"/>
          <a:stretch/>
        </p:blipFill>
        <p:spPr bwMode="auto">
          <a:xfrm>
            <a:off x="628496" y="4340168"/>
            <a:ext cx="7865624" cy="17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63984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6276</TotalTime>
  <Words>844</Words>
  <Application>Microsoft Office PowerPoint</Application>
  <PresentationFormat>On-screen Show (4:3)</PresentationFormat>
  <Paragraphs>91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Noto Symbol</vt:lpstr>
      <vt:lpstr>Times New Roman</vt:lpstr>
      <vt:lpstr>Organic</vt:lpstr>
      <vt:lpstr>PowerPoint Presentation</vt:lpstr>
      <vt:lpstr>The plasma membrane plays a key role in most cell signaling</vt:lpstr>
      <vt:lpstr>Local and Long-Distance Signaling</vt:lpstr>
      <vt:lpstr>PowerPoint Presentation</vt:lpstr>
      <vt:lpstr>PowerPoint Presentation</vt:lpstr>
      <vt:lpstr>PowerPoint Presentation</vt:lpstr>
      <vt:lpstr>The Three Stages of Cell Signaling</vt:lpstr>
      <vt:lpstr>Reception, the Binding of a Signaling Molecule to a Receptor Protein</vt:lpstr>
      <vt:lpstr>Intracellular Receptors</vt:lpstr>
      <vt:lpstr>PowerPoint Presentation</vt:lpstr>
      <vt:lpstr>Transduction by Cascades of Molecular Interactions</vt:lpstr>
      <vt:lpstr>PowerPoint Presentation</vt:lpstr>
      <vt:lpstr>Protein Phosphorylation and Dephosphorylation</vt:lpstr>
      <vt:lpstr>Response: Regulation of Transcription or Cytoplasmic Activities</vt:lpstr>
      <vt:lpstr>The Evolution of Cell Signaling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Nickole Brooks</cp:lastModifiedBy>
  <cp:revision>169</cp:revision>
  <cp:lastPrinted>2015-06-19T16:40:19Z</cp:lastPrinted>
  <dcterms:created xsi:type="dcterms:W3CDTF">2012-06-04T02:13:36Z</dcterms:created>
  <dcterms:modified xsi:type="dcterms:W3CDTF">2019-11-18T15:03:52Z</dcterms:modified>
</cp:coreProperties>
</file>