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1" r:id="rId1"/>
  </p:sldMasterIdLst>
  <p:notesMasterIdLst>
    <p:notesMasterId r:id="rId25"/>
  </p:notesMasterIdLst>
  <p:handoutMasterIdLst>
    <p:handoutMasterId r:id="rId26"/>
  </p:handoutMasterIdLst>
  <p:sldIdLst>
    <p:sldId id="340" r:id="rId2"/>
    <p:sldId id="277" r:id="rId3"/>
    <p:sldId id="317" r:id="rId4"/>
    <p:sldId id="318" r:id="rId5"/>
    <p:sldId id="282" r:id="rId6"/>
    <p:sldId id="319" r:id="rId7"/>
    <p:sldId id="280" r:id="rId8"/>
    <p:sldId id="311" r:id="rId9"/>
    <p:sldId id="284" r:id="rId10"/>
    <p:sldId id="285" r:id="rId11"/>
    <p:sldId id="283" r:id="rId12"/>
    <p:sldId id="286" r:id="rId13"/>
    <p:sldId id="320" r:id="rId14"/>
    <p:sldId id="287" r:id="rId15"/>
    <p:sldId id="321" r:id="rId16"/>
    <p:sldId id="322" r:id="rId17"/>
    <p:sldId id="313" r:id="rId18"/>
    <p:sldId id="289" r:id="rId19"/>
    <p:sldId id="291" r:id="rId20"/>
    <p:sldId id="323" r:id="rId21"/>
    <p:sldId id="296" r:id="rId22"/>
    <p:sldId id="288" r:id="rId23"/>
    <p:sldId id="32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D419"/>
    <a:srgbClr val="6CB255"/>
    <a:srgbClr val="212F62"/>
    <a:srgbClr val="72A510"/>
    <a:srgbClr val="A4EC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092" autoAdjust="0"/>
  </p:normalViewPr>
  <p:slideViewPr>
    <p:cSldViewPr snapToGrid="0" snapToObjects="1">
      <p:cViewPr varScale="1">
        <p:scale>
          <a:sx n="113" d="100"/>
          <a:sy n="113" d="100"/>
        </p:scale>
        <p:origin x="156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40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D041A-73BB-E643-A8C7-50D88C2F22F5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EFEC5-3018-A548-B247-453C6EC1E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57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C8F5A-B851-9F47-98F0-CE35397EEF92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99FA3-456A-9849-A6AD-60F9CC63E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06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9FA3-456A-9849-A6AD-60F9CC63EE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459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The </a:t>
            </a:r>
            <a:r>
              <a:rPr lang="en-US" sz="1200" i="1" dirty="0" smtClean="0"/>
              <a:t>s</a:t>
            </a:r>
            <a:r>
              <a:rPr lang="en-US" sz="1200" dirty="0" smtClean="0"/>
              <a:t> subshells are shaped like spheres. Both the 1n and 2n principal shells have an </a:t>
            </a:r>
            <a:r>
              <a:rPr lang="en-US" sz="1200" i="1" dirty="0" smtClean="0"/>
              <a:t>s</a:t>
            </a:r>
            <a:r>
              <a:rPr lang="en-US" sz="1200" dirty="0" smtClean="0"/>
              <a:t> orbital, but the size of the sphere is larger in the 2n orbital. Each sphere is a single orbital. </a:t>
            </a:r>
            <a:r>
              <a:rPr lang="en-US" sz="1200" i="1" dirty="0" smtClean="0"/>
              <a:t>p</a:t>
            </a:r>
            <a:r>
              <a:rPr lang="en-US" sz="1200" dirty="0" smtClean="0"/>
              <a:t> subshells are made up of three dumbbell-shaped orbitals. Principal shell 2n has a </a:t>
            </a:r>
            <a:r>
              <a:rPr lang="en-US" sz="1200" i="1" dirty="0" smtClean="0"/>
              <a:t>p</a:t>
            </a:r>
            <a:r>
              <a:rPr lang="en-US" sz="1200" dirty="0" smtClean="0"/>
              <a:t> subshell, but shell 1 does not.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9FA3-456A-9849-A6AD-60F9CC63EEC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21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7D0EFEE-2756-4A20-BF2A-63F0A94F99AC}" type="datetime4">
              <a:rPr lang="en-US" smtClean="0"/>
              <a:pPr/>
              <a:t>August 5,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01806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August 5,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50068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August 5,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46564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August 5,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75692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August 5,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7219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August 5,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33681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August 5,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44521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August 5,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22975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August 5,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93494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5,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897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August 5,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07618"/>
            <a:ext cx="4031619" cy="46076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06925" y="1107618"/>
            <a:ext cx="3913188" cy="4607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212F62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81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August 5,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88981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 marL="788670" indent="-514350">
              <a:buFont typeface="+mj-lt"/>
              <a:buAutoNum type="alphaLcParenR"/>
              <a:defRPr sz="2800"/>
            </a:lvl2pPr>
            <a:lvl3pPr marL="1371600" indent="-457200">
              <a:buFont typeface="+mj-lt"/>
              <a:buAutoNum type="alphaLcParenR"/>
              <a:defRPr sz="2400"/>
            </a:lvl3pPr>
            <a:lvl4pPr marL="1828800" indent="-457200">
              <a:buFont typeface="+mj-lt"/>
              <a:buAutoNum type="alphaLcParenR"/>
              <a:defRPr sz="2000"/>
            </a:lvl4pPr>
            <a:lvl5pPr marL="2286000" indent="-457200">
              <a:buFont typeface="+mj-lt"/>
              <a:buAutoNum type="alphaLcParenR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August 5,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August 5,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10966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August 5,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41152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August 5, 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7427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August 5, 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60565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August 5, 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09730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August 5,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42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August 5,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50158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7D0EFEE-2756-4A20-BF2A-63F0A94F99AC}" type="datetime4">
              <a:rPr lang="en-US" smtClean="0"/>
              <a:pPr/>
              <a:t>August 5,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00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  <p:sldLayoutId id="2147483935" r:id="rId14"/>
    <p:sldLayoutId id="2147483936" r:id="rId15"/>
    <p:sldLayoutId id="2147483937" r:id="rId16"/>
    <p:sldLayoutId id="2147483938" r:id="rId17"/>
    <p:sldLayoutId id="2147483940" r:id="rId18"/>
    <p:sldLayoutId id="2147483941" r:id="rId19"/>
    <p:sldLayoutId id="2147483920" r:id="rId20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OoYeIsSkaf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789677"/>
            <a:ext cx="9144000" cy="7091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 smtClean="0"/>
              <a:t>BIOLOGY 1010</a:t>
            </a:r>
          </a:p>
          <a:p>
            <a:pPr algn="ctr"/>
            <a:endParaRPr lang="en-US" sz="1800" cap="none" dirty="0" smtClean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/>
            <a:r>
              <a:rPr lang="en-US" sz="2800" b="1" cap="none" dirty="0" smtClean="0">
                <a:solidFill>
                  <a:srgbClr val="212F62"/>
                </a:solidFill>
                <a:latin typeface="+mn-lt"/>
              </a:rPr>
              <a:t>Unit 1.2 The Building Blocks of Molecules</a:t>
            </a:r>
          </a:p>
        </p:txBody>
      </p:sp>
      <p:pic>
        <p:nvPicPr>
          <p:cNvPr id="6" name="Picture 5" descr="OSX-Horiz-TM-RGB-2015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878757"/>
            <a:ext cx="2034556" cy="4665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7174" y="5661919"/>
            <a:ext cx="195738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This work is licensed under a </a:t>
            </a:r>
            <a:r>
              <a:rPr lang="en-US" sz="1050" dirty="0">
                <a:hlinkClick r:id="rId3"/>
              </a:rPr>
              <a:t>Creative Commons Attribution-NonCommercial-ShareAlike 4.0 International License</a:t>
            </a:r>
            <a:r>
              <a:rPr lang="en-US" sz="1050" dirty="0"/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6" y="5089207"/>
            <a:ext cx="1257300" cy="440055"/>
          </a:xfrm>
          <a:prstGeom prst="rect">
            <a:avLst/>
          </a:prstGeom>
        </p:spPr>
      </p:pic>
      <p:pic>
        <p:nvPicPr>
          <p:cNvPr id="9" name="Picture 4" descr="Image result for biolog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2622242"/>
            <a:ext cx="49530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848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65760"/>
            <a:ext cx="8062912" cy="4934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Periodic Table</a:t>
            </a:r>
            <a:endParaRPr lang="en-US" dirty="0"/>
          </a:p>
        </p:txBody>
      </p:sp>
      <p:pic>
        <p:nvPicPr>
          <p:cNvPr id="2" name="Picture Placeholder 1" descr="Figure_02_01_04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9" b="21969"/>
          <a:stretch>
            <a:fillRect/>
          </a:stretch>
        </p:blipFill>
        <p:spPr>
          <a:xfrm>
            <a:off x="274319" y="1122386"/>
            <a:ext cx="8648828" cy="3754414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5148789"/>
            <a:ext cx="8062912" cy="1166382"/>
          </a:xfrm>
        </p:spPr>
        <p:txBody>
          <a:bodyPr>
            <a:normAutofit/>
          </a:bodyPr>
          <a:lstStyle/>
          <a:p>
            <a:r>
              <a:rPr lang="en-US" sz="1800" dirty="0"/>
              <a:t>The periodic table shows the atomic mass and atomic number of each element. </a:t>
            </a:r>
            <a:r>
              <a:rPr lang="en-US" sz="1800" dirty="0" smtClean="0"/>
              <a:t>The atomic </a:t>
            </a:r>
            <a:r>
              <a:rPr lang="en-US" sz="1800" dirty="0"/>
              <a:t>number appears above the symbol for the element and the approximate atomic </a:t>
            </a:r>
            <a:r>
              <a:rPr lang="en-US" sz="1800" dirty="0" smtClean="0"/>
              <a:t>mass appears </a:t>
            </a:r>
            <a:r>
              <a:rPr lang="en-US" sz="1800" dirty="0"/>
              <a:t>below it.</a:t>
            </a:r>
          </a:p>
        </p:txBody>
      </p:sp>
    </p:spTree>
    <p:extLst>
      <p:ext uri="{BB962C8B-B14F-4D97-AF65-F5344CB8AC3E}">
        <p14:creationId xmlns:p14="http://schemas.microsoft.com/office/powerpoint/2010/main" val="123432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59618" y="1002078"/>
            <a:ext cx="5028862" cy="1303867"/>
          </a:xfrm>
        </p:spPr>
        <p:txBody>
          <a:bodyPr>
            <a:noAutofit/>
          </a:bodyPr>
          <a:lstStyle/>
          <a:p>
            <a:r>
              <a:rPr lang="en-US" dirty="0" smtClean="0"/>
              <a:t>Electron </a:t>
            </a:r>
            <a:r>
              <a:rPr lang="en-US" dirty="0"/>
              <a:t>Shells and the Bohr Model</a:t>
            </a:r>
          </a:p>
        </p:txBody>
      </p:sp>
      <p:pic>
        <p:nvPicPr>
          <p:cNvPr id="2" name="Picture Placeholder 1" descr="Figure_02_01_06.png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42" r="-5828"/>
          <a:stretch/>
        </p:blipFill>
        <p:spPr>
          <a:xfrm>
            <a:off x="6454909" y="2074037"/>
            <a:ext cx="2468463" cy="2156587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04672" y="2465897"/>
            <a:ext cx="6696075" cy="2605976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/>
              <a:buChar char="•"/>
            </a:pPr>
            <a:r>
              <a:rPr lang="en-US" sz="2600" dirty="0" smtClean="0"/>
              <a:t>Atoms with </a:t>
            </a:r>
            <a:r>
              <a:rPr lang="en-US" sz="2600" b="1" dirty="0" smtClean="0"/>
              <a:t>neutral charge</a:t>
            </a:r>
          </a:p>
          <a:p>
            <a:pPr marL="1017270" lvl="1" indent="-285750">
              <a:buFont typeface="Arial"/>
              <a:buChar char="•"/>
            </a:pPr>
            <a:r>
              <a:rPr lang="en-US" sz="2200" dirty="0" smtClean="0"/>
              <a:t>Number of protons = number of electrons</a:t>
            </a:r>
          </a:p>
          <a:p>
            <a:pPr marL="1017270" lvl="1" indent="-285750">
              <a:buFont typeface="Arial"/>
              <a:buChar char="•"/>
            </a:pPr>
            <a:r>
              <a:rPr lang="en-US" sz="2200" dirty="0" smtClean="0"/>
              <a:t>Number of electrons = atomic number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Bohr model – early model with protons in nucleus and electrons in circular orbits at specific distance from nucleus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4586570"/>
            <a:ext cx="61752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Orbits: electron shells or energy levels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An electron normally exists in the lowest available energy shell (closest to the nucleus) 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Electrons fill orbitals closest to nucleus first, then those further away in order (i.e. 1n fills first, then 2n, then 3n, </a:t>
            </a:r>
            <a:r>
              <a:rPr lang="en-US" dirty="0" smtClean="0"/>
              <a:t>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80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9679" y="367510"/>
            <a:ext cx="8062912" cy="659535"/>
          </a:xfrm>
        </p:spPr>
        <p:txBody>
          <a:bodyPr>
            <a:normAutofit fontScale="90000"/>
          </a:bodyPr>
          <a:lstStyle/>
          <a:p>
            <a:r>
              <a:rPr lang="en-US" dirty="0"/>
              <a:t>E</a:t>
            </a:r>
            <a:r>
              <a:rPr lang="en-US" dirty="0" smtClean="0"/>
              <a:t>lectrons filling their shells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2852" y="1331798"/>
            <a:ext cx="344598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Outer shell: </a:t>
            </a:r>
            <a:r>
              <a:rPr lang="en-US" sz="2400" b="1" dirty="0" smtClean="0">
                <a:solidFill>
                  <a:srgbClr val="FF0000"/>
                </a:solidFill>
              </a:rPr>
              <a:t>Valence shell</a:t>
            </a:r>
            <a:endParaRPr lang="en-US" sz="2400" b="1" dirty="0">
              <a:solidFill>
                <a:srgbClr val="FF000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The most stable configuration occurs when the valence shell is filled</a:t>
            </a: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The elements in group 18 of this diagram have full valence shells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When </a:t>
            </a:r>
            <a:r>
              <a:rPr lang="en-US" sz="2000" dirty="0"/>
              <a:t>the first two outer shells are filled each will have eight electrons </a:t>
            </a:r>
            <a:r>
              <a:rPr lang="en-US" sz="2000" b="1" dirty="0">
                <a:solidFill>
                  <a:srgbClr val="FF0000"/>
                </a:solidFill>
              </a:rPr>
              <a:t>(octet rule)</a:t>
            </a:r>
            <a:endParaRPr lang="en-US" sz="2000" dirty="0">
              <a:solidFill>
                <a:srgbClr val="FF0000"/>
              </a:solidFill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Group 1 elements (H, Li, NA) could achieve stability by losing an outer electron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Group 17 elements could achieve stability by gaining one additional electron </a:t>
            </a:r>
          </a:p>
          <a:p>
            <a:endParaRPr lang="en-US" sz="2000" dirty="0"/>
          </a:p>
        </p:txBody>
      </p:sp>
      <p:pic>
        <p:nvPicPr>
          <p:cNvPr id="6" name="Picture Placeholder 1" descr="Figure_02_01_14.pn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3" r="-1793"/>
          <a:stretch/>
        </p:blipFill>
        <p:spPr>
          <a:xfrm>
            <a:off x="3762175" y="1719072"/>
            <a:ext cx="5381825" cy="3817716"/>
          </a:xfrm>
        </p:spPr>
      </p:pic>
    </p:spTree>
    <p:extLst>
      <p:ext uri="{BB962C8B-B14F-4D97-AF65-F5344CB8AC3E}">
        <p14:creationId xmlns:p14="http://schemas.microsoft.com/office/powerpoint/2010/main" val="1610133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electron orbitals?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Bohr models are incomplete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Electrons are </a:t>
            </a:r>
            <a:r>
              <a:rPr lang="en-US" sz="2800" b="1" dirty="0" smtClean="0"/>
              <a:t>not</a:t>
            </a:r>
            <a:r>
              <a:rPr lang="en-US" sz="2800" dirty="0" smtClean="0"/>
              <a:t> in planet-like orbits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E</a:t>
            </a:r>
            <a:r>
              <a:rPr lang="en-US" sz="2800" b="1" dirty="0" smtClean="0">
                <a:solidFill>
                  <a:srgbClr val="FF0000"/>
                </a:solidFill>
              </a:rPr>
              <a:t>lectron orbitals </a:t>
            </a:r>
            <a:r>
              <a:rPr lang="en-US" sz="2800" b="1" dirty="0" smtClean="0"/>
              <a:t>– </a:t>
            </a:r>
            <a:r>
              <a:rPr lang="en-US" sz="2800" dirty="0" smtClean="0"/>
              <a:t>complex shapes that describe how electrons are spatially distributed around the nucleus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Quantum mechanics allows us to </a:t>
            </a:r>
            <a:r>
              <a:rPr lang="en-US" sz="2800" b="1" dirty="0" smtClean="0"/>
              <a:t>predict </a:t>
            </a:r>
            <a:r>
              <a:rPr lang="en-US" sz="2800" dirty="0" smtClean="0"/>
              <a:t>where an electron might be at any given time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This predicted area is known as the </a:t>
            </a:r>
            <a:r>
              <a:rPr lang="en-US" sz="2800" b="1" dirty="0" smtClean="0"/>
              <a:t>orbital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747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40998"/>
            <a:ext cx="8062912" cy="6595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Subshells have unique shapes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680074" y="1354878"/>
            <a:ext cx="3226809" cy="395998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Within each Bohr model shell are subshells</a:t>
            </a:r>
          </a:p>
          <a:p>
            <a:r>
              <a:rPr lang="en-US" dirty="0" smtClean="0"/>
              <a:t>Each subshell (</a:t>
            </a:r>
            <a:r>
              <a:rPr lang="en-US" i="1" dirty="0" err="1" smtClean="0"/>
              <a:t>s,p,d,f</a:t>
            </a:r>
            <a:r>
              <a:rPr lang="en-US" dirty="0" smtClean="0"/>
              <a:t>) has a specified number of orbitals containing electrons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s</a:t>
            </a:r>
            <a:r>
              <a:rPr lang="en-US" dirty="0" smtClean="0"/>
              <a:t> subshell is spherical and has one orbital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p </a:t>
            </a:r>
            <a:r>
              <a:rPr lang="en-US" dirty="0" smtClean="0"/>
              <a:t>subshell is dumbbell shaped and has three orbitals</a:t>
            </a:r>
          </a:p>
          <a:p>
            <a:endParaRPr lang="en-US" sz="1600" dirty="0"/>
          </a:p>
        </p:txBody>
      </p:sp>
      <p:pic>
        <p:nvPicPr>
          <p:cNvPr id="6" name="Picture Placeholder 1" descr="Figure_02_01_15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2" r="-1075"/>
          <a:stretch/>
        </p:blipFill>
        <p:spPr>
          <a:xfrm>
            <a:off x="219455" y="1354878"/>
            <a:ext cx="5460619" cy="3522766"/>
          </a:xfrm>
        </p:spPr>
      </p:pic>
      <p:sp>
        <p:nvSpPr>
          <p:cNvPr id="4" name="Rectangle 3"/>
          <p:cNvSpPr/>
          <p:nvPr/>
        </p:nvSpPr>
        <p:spPr>
          <a:xfrm>
            <a:off x="219455" y="5288203"/>
            <a:ext cx="86874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>
                <a:solidFill>
                  <a:srgbClr val="00B0F0"/>
                </a:solidFill>
                <a:cs typeface="Arial Unicode MS" charset="0"/>
              </a:rPr>
              <a:t>Electrons determine </a:t>
            </a:r>
            <a:r>
              <a:rPr lang="en-US" sz="3200" b="1" u="sng" dirty="0" smtClean="0">
                <a:solidFill>
                  <a:srgbClr val="00B0F0"/>
                </a:solidFill>
                <a:cs typeface="Arial Unicode MS" charset="0"/>
              </a:rPr>
              <a:t>how </a:t>
            </a:r>
            <a:r>
              <a:rPr lang="en-US" sz="3200" b="1" u="sng" dirty="0">
                <a:solidFill>
                  <a:srgbClr val="00B0F0"/>
                </a:solidFill>
                <a:cs typeface="Arial Unicode MS" charset="0"/>
              </a:rPr>
              <a:t>atoms </a:t>
            </a:r>
            <a:r>
              <a:rPr lang="en-US" sz="3200" b="1" u="sng" dirty="0" smtClean="0">
                <a:solidFill>
                  <a:srgbClr val="00B0F0"/>
                </a:solidFill>
                <a:cs typeface="Arial Unicode MS" charset="0"/>
              </a:rPr>
              <a:t>interact</a:t>
            </a:r>
          </a:p>
          <a:p>
            <a:pPr algn="ctr"/>
            <a:r>
              <a:rPr lang="en-US" sz="2800" dirty="0"/>
              <a:t>Chemical reactions are changes in distribution of electrons between </a:t>
            </a:r>
            <a:r>
              <a:rPr lang="en-US" sz="2800" dirty="0" smtClean="0"/>
              <a:t>atoms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242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Reactions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Reactants</a:t>
            </a:r>
            <a:r>
              <a:rPr lang="en-US" dirty="0" smtClean="0"/>
              <a:t> – substances used at beginning of reaction</a:t>
            </a:r>
          </a:p>
          <a:p>
            <a:pPr marL="457200" indent="-457200"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Products</a:t>
            </a:r>
            <a:r>
              <a:rPr lang="en-US" dirty="0" smtClean="0"/>
              <a:t> – substances formed at the end of the reaction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2H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2        </a:t>
            </a:r>
            <a:r>
              <a:rPr lang="en-US" dirty="0" smtClean="0"/>
              <a:t>            2H</a:t>
            </a:r>
            <a:r>
              <a:rPr lang="en-US" baseline="-25000" dirty="0" smtClean="0"/>
              <a:t>2</a:t>
            </a:r>
            <a:r>
              <a:rPr lang="en-US" dirty="0" smtClean="0"/>
              <a:t>O + O</a:t>
            </a:r>
            <a:r>
              <a:rPr lang="en-US" baseline="-25000" dirty="0" smtClean="0"/>
              <a:t>2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615639" y="4343305"/>
            <a:ext cx="1133964" cy="26082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57856" y="4715633"/>
            <a:ext cx="4568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Reactants                           Products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349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Chemical Reaction can be </a:t>
            </a:r>
            <a:br>
              <a:rPr lang="en-US" sz="3600" dirty="0" smtClean="0"/>
            </a:br>
            <a:r>
              <a:rPr lang="en-US" sz="3600" dirty="0" smtClean="0"/>
              <a:t>Reversible or Irreversible 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6865" y="2553391"/>
            <a:ext cx="6798736" cy="33817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2H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2       </a:t>
            </a:r>
            <a:r>
              <a:rPr lang="en-US" dirty="0" smtClean="0"/>
              <a:t>            </a:t>
            </a:r>
            <a:r>
              <a:rPr lang="en-US" dirty="0"/>
              <a:t>2H</a:t>
            </a:r>
            <a:r>
              <a:rPr lang="en-US" baseline="-25000" dirty="0"/>
              <a:t>2</a:t>
            </a:r>
            <a:r>
              <a:rPr lang="en-US" dirty="0"/>
              <a:t>O + </a:t>
            </a:r>
            <a:r>
              <a:rPr lang="en-US" dirty="0" smtClean="0"/>
              <a:t>O</a:t>
            </a:r>
            <a:r>
              <a:rPr lang="en-US" baseline="-25000" dirty="0" smtClean="0"/>
              <a:t>2 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Irreversible reaction</a:t>
            </a:r>
            <a:r>
              <a:rPr lang="en-US" dirty="0" smtClean="0"/>
              <a:t>: proceeds in one direction until all the reactants are used up</a:t>
            </a:r>
          </a:p>
          <a:p>
            <a:pPr marL="0" indent="0" algn="ctr">
              <a:buNone/>
            </a:pPr>
            <a:r>
              <a:rPr lang="en-US" dirty="0" smtClean="0"/>
              <a:t>HCO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r>
              <a:rPr lang="en-US" dirty="0" smtClean="0"/>
              <a:t> + H</a:t>
            </a:r>
            <a:r>
              <a:rPr lang="en-US" baseline="30000" dirty="0" smtClean="0"/>
              <a:t>+ 		        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Reversible reaction</a:t>
            </a:r>
            <a:r>
              <a:rPr lang="en-US" dirty="0" smtClean="0"/>
              <a:t>: Reactants are converted to products but some product can be converted back to reactant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3767327" y="2710750"/>
            <a:ext cx="1046187" cy="16542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-Right Arrow 5"/>
          <p:cNvSpPr/>
          <p:nvPr/>
        </p:nvSpPr>
        <p:spPr>
          <a:xfrm>
            <a:off x="4386013" y="4078434"/>
            <a:ext cx="1031907" cy="192784"/>
          </a:xfrm>
          <a:prstGeom prst="leftRight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05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7482" y="915337"/>
            <a:ext cx="5577502" cy="1303867"/>
          </a:xfrm>
        </p:spPr>
        <p:txBody>
          <a:bodyPr>
            <a:noAutofit/>
          </a:bodyPr>
          <a:lstStyle/>
          <a:p>
            <a:r>
              <a:rPr lang="en-US" sz="3600" dirty="0" smtClean="0">
                <a:cs typeface="Arial Unicode MS" charset="0"/>
              </a:rPr>
              <a:t>How </a:t>
            </a:r>
            <a:r>
              <a:rPr lang="en-US" sz="3600" dirty="0">
                <a:cs typeface="Arial Unicode MS" charset="0"/>
              </a:rPr>
              <a:t>Do Atoms Bond to Form Molecules?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1176866" y="2560320"/>
            <a:ext cx="6798734" cy="2621280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charset="0"/>
                <a:cs typeface="Arial Unicode MS" charset="0"/>
              </a:rPr>
              <a:t>Chemical bond</a:t>
            </a:r>
            <a:r>
              <a:rPr lang="en-US" sz="2400" dirty="0">
                <a:latin typeface="Arial" charset="0"/>
                <a:cs typeface="Arial Unicode MS" charset="0"/>
              </a:rPr>
              <a:t>: the attractive force that links atoms together to form </a:t>
            </a:r>
            <a:r>
              <a:rPr lang="en-US" sz="2400" dirty="0" smtClean="0">
                <a:latin typeface="Arial" charset="0"/>
                <a:cs typeface="Arial Unicode MS" charset="0"/>
              </a:rPr>
              <a:t>molecules</a:t>
            </a:r>
          </a:p>
          <a:p>
            <a:pPr lvl="1"/>
            <a:r>
              <a:rPr lang="en-US" dirty="0" smtClean="0">
                <a:latin typeface="Arial" charset="0"/>
                <a:cs typeface="Arial Unicode MS" charset="0"/>
              </a:rPr>
              <a:t>Covalent Bonds</a:t>
            </a:r>
          </a:p>
          <a:p>
            <a:pPr lvl="1"/>
            <a:r>
              <a:rPr lang="en-US" dirty="0" smtClean="0">
                <a:latin typeface="Arial" charset="0"/>
                <a:cs typeface="Arial Unicode MS" charset="0"/>
              </a:rPr>
              <a:t>Ionic bonds</a:t>
            </a:r>
          </a:p>
          <a:p>
            <a:pPr lvl="1"/>
            <a:r>
              <a:rPr lang="en-US" dirty="0" smtClean="0">
                <a:latin typeface="Arial" charset="0"/>
                <a:cs typeface="Arial Unicode MS" charset="0"/>
              </a:rPr>
              <a:t>Hydrogen Bonds</a:t>
            </a:r>
          </a:p>
          <a:p>
            <a:pPr lvl="1"/>
            <a:r>
              <a:rPr lang="en-US" dirty="0" smtClean="0">
                <a:latin typeface="Arial" charset="0"/>
                <a:cs typeface="Arial Unicode MS" charset="0"/>
              </a:rPr>
              <a:t>Van Der Waals Interactions</a:t>
            </a:r>
            <a:endParaRPr lang="en-US" dirty="0">
              <a:latin typeface="Arial" charset="0"/>
              <a:cs typeface="Arial Unicode MS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575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20826"/>
            <a:ext cx="8062912" cy="65953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Covalent Bonds </a:t>
            </a:r>
            <a:r>
              <a:rPr lang="en-US" dirty="0" smtClean="0"/>
              <a:t>– </a:t>
            </a:r>
            <a:r>
              <a:rPr lang="en-US" u="sng" dirty="0" smtClean="0"/>
              <a:t>Electrons are shared</a:t>
            </a:r>
            <a:endParaRPr lang="en-US" u="sng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547360" y="1222860"/>
            <a:ext cx="3425952" cy="3275988"/>
          </a:xfrm>
        </p:spPr>
        <p:txBody>
          <a:bodyPr>
            <a:noAutofit/>
          </a:bodyPr>
          <a:lstStyle/>
          <a:p>
            <a:r>
              <a:rPr lang="en-US" sz="2400" dirty="0"/>
              <a:t>Two or more atoms may bond with each other to form a </a:t>
            </a:r>
            <a:r>
              <a:rPr lang="en-US" sz="2400" dirty="0" smtClean="0"/>
              <a:t>molecule.</a:t>
            </a:r>
          </a:p>
          <a:p>
            <a:r>
              <a:rPr lang="en-US" sz="2400" dirty="0" smtClean="0"/>
              <a:t>When </a:t>
            </a:r>
            <a:r>
              <a:rPr lang="en-US" sz="2400" dirty="0"/>
              <a:t>two </a:t>
            </a:r>
            <a:r>
              <a:rPr lang="en-US" sz="2400" dirty="0" err="1" smtClean="0"/>
              <a:t>hydrogens</a:t>
            </a:r>
            <a:r>
              <a:rPr lang="en-US" sz="2400" dirty="0"/>
              <a:t> </a:t>
            </a:r>
            <a:r>
              <a:rPr lang="en-US" sz="2400" dirty="0" smtClean="0"/>
              <a:t>and </a:t>
            </a:r>
            <a:r>
              <a:rPr lang="en-US" sz="2400" dirty="0"/>
              <a:t>an oxygen </a:t>
            </a:r>
            <a:r>
              <a:rPr lang="en-US" sz="2400" b="1" dirty="0"/>
              <a:t>share</a:t>
            </a:r>
            <a:r>
              <a:rPr lang="en-US" sz="2400" dirty="0"/>
              <a:t> electrons via </a:t>
            </a:r>
            <a:r>
              <a:rPr lang="en-US" sz="2400" b="1" dirty="0">
                <a:solidFill>
                  <a:schemeClr val="tx1"/>
                </a:solidFill>
              </a:rPr>
              <a:t>covalent bonds</a:t>
            </a:r>
            <a:r>
              <a:rPr lang="en-US" sz="2400" dirty="0"/>
              <a:t>, a water molecule is formed.</a:t>
            </a:r>
          </a:p>
        </p:txBody>
      </p:sp>
      <p:pic>
        <p:nvPicPr>
          <p:cNvPr id="6" name="Picture Placeholder 1" descr="Figure_02_01_17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8" r="-975"/>
          <a:stretch/>
        </p:blipFill>
        <p:spPr>
          <a:xfrm>
            <a:off x="195072" y="1325569"/>
            <a:ext cx="5262433" cy="2471079"/>
          </a:xfrm>
        </p:spPr>
      </p:pic>
      <p:pic>
        <p:nvPicPr>
          <p:cNvPr id="8" name="Picture Placeholder 1" descr="Figure_02_01_1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696" b="-37696"/>
          <a:stretch>
            <a:fillRect/>
          </a:stretch>
        </p:blipFill>
        <p:spPr>
          <a:xfrm>
            <a:off x="3854768" y="4498848"/>
            <a:ext cx="5118544" cy="2221935"/>
          </a:xfrm>
          <a:prstGeom prst="rect">
            <a:avLst/>
          </a:prstGeom>
        </p:spPr>
      </p:pic>
      <p:sp>
        <p:nvSpPr>
          <p:cNvPr id="9" name="Text Placeholder 6"/>
          <p:cNvSpPr txBox="1">
            <a:spLocks/>
          </p:cNvSpPr>
          <p:nvPr/>
        </p:nvSpPr>
        <p:spPr>
          <a:xfrm>
            <a:off x="195072" y="4275732"/>
            <a:ext cx="3425952" cy="22512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SzPct val="115000"/>
              <a:buFont typeface="Arial"/>
              <a:buChar char="•"/>
              <a:defRPr sz="2400" kern="1200" cap="none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defRPr>
            </a:lvl1pPr>
            <a:lvl2pPr marL="731520" indent="-4572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SzPct val="115000"/>
              <a:buFont typeface="+mj-lt"/>
              <a:buAutoNum type="alphaLcParenR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SzPct val="115000"/>
              <a:buFont typeface="+mj-lt"/>
              <a:buAutoNum type="alphaLcParenR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SzPct val="115000"/>
              <a:buFont typeface="+mj-lt"/>
              <a:buAutoNum type="alphaLcParenR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SzPct val="115000"/>
              <a:buFont typeface="+mj-lt"/>
              <a:buAutoNum type="alphaLcParenR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More than one set of electrons can be shared</a:t>
            </a:r>
          </a:p>
          <a:p>
            <a:r>
              <a:rPr lang="en-US" dirty="0"/>
              <a:t>The oxygen atoms in an O</a:t>
            </a:r>
            <a:r>
              <a:rPr lang="en-US" baseline="-25000" dirty="0"/>
              <a:t>2</a:t>
            </a:r>
            <a:r>
              <a:rPr lang="en-US" dirty="0"/>
              <a:t> molecule are joined by a </a:t>
            </a:r>
            <a:r>
              <a:rPr lang="en-US" b="1" dirty="0"/>
              <a:t>double bond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429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9756" y="292446"/>
            <a:ext cx="8062912" cy="6595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Polar Bonds - Covalent bonds in which there is </a:t>
            </a:r>
            <a:r>
              <a:rPr lang="en-US" u="sng" dirty="0" smtClean="0"/>
              <a:t>unequal sharing </a:t>
            </a:r>
            <a:r>
              <a:rPr lang="en-US" dirty="0" smtClean="0"/>
              <a:t>of the electrons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10912" y="1467826"/>
            <a:ext cx="3933467" cy="493297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600" b="1" u="sng" dirty="0" smtClean="0">
                <a:solidFill>
                  <a:srgbClr val="FF0000"/>
                </a:solidFill>
              </a:rPr>
              <a:t>Polar Covalent Bonds</a:t>
            </a:r>
          </a:p>
          <a:p>
            <a:r>
              <a:rPr lang="en-US" sz="2600" dirty="0" smtClean="0"/>
              <a:t>Electrons are unequally shared by the atoms and attracted more to one nucleus than the other</a:t>
            </a:r>
          </a:p>
          <a:p>
            <a:endParaRPr lang="en-US" sz="1900" dirty="0"/>
          </a:p>
          <a:p>
            <a:pPr marL="0" indent="0" algn="ctr">
              <a:buNone/>
            </a:pPr>
            <a:r>
              <a:rPr lang="en-US" sz="2600" b="1" u="sng" dirty="0" smtClean="0"/>
              <a:t>Water is a great example</a:t>
            </a:r>
          </a:p>
          <a:p>
            <a:pPr marL="0" indent="0" algn="ctr">
              <a:buNone/>
            </a:pPr>
            <a:r>
              <a:rPr lang="en-US" sz="2600" dirty="0" smtClean="0"/>
              <a:t>Oxygen has higher </a:t>
            </a:r>
            <a:r>
              <a:rPr lang="en-US" sz="2600" b="1" dirty="0" smtClean="0">
                <a:solidFill>
                  <a:srgbClr val="FF0000"/>
                </a:solidFill>
              </a:rPr>
              <a:t>electronegativity</a:t>
            </a:r>
            <a:r>
              <a:rPr lang="en-US" sz="2600" dirty="0" smtClean="0"/>
              <a:t> than hydrogen</a:t>
            </a:r>
            <a:endParaRPr lang="en-US" sz="2600" b="1" dirty="0"/>
          </a:p>
          <a:p>
            <a:pPr marL="0" indent="0" algn="ctr">
              <a:buNone/>
            </a:pPr>
            <a:endParaRPr lang="en-US" sz="1900" b="1" dirty="0" smtClean="0"/>
          </a:p>
          <a:p>
            <a:pPr marL="0" indent="0" algn="ctr">
              <a:buNone/>
            </a:pPr>
            <a:r>
              <a:rPr lang="en-US" sz="2600" b="1" dirty="0" smtClean="0"/>
              <a:t>This means it wants the electrons more than than hydrogen does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7" name="Picture Placeholder 1" descr="Figure_02_01_20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08" r="-1242"/>
          <a:stretch/>
        </p:blipFill>
        <p:spPr>
          <a:xfrm>
            <a:off x="121920" y="1467826"/>
            <a:ext cx="4731458" cy="3847886"/>
          </a:xfrm>
        </p:spPr>
      </p:pic>
    </p:spTree>
    <p:extLst>
      <p:ext uri="{BB962C8B-B14F-4D97-AF65-F5344CB8AC3E}">
        <p14:creationId xmlns:p14="http://schemas.microsoft.com/office/powerpoint/2010/main" val="214563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9453" y="416135"/>
            <a:ext cx="8062912" cy="659535"/>
          </a:xfrm>
        </p:spPr>
        <p:txBody>
          <a:bodyPr>
            <a:noAutofit/>
          </a:bodyPr>
          <a:lstStyle/>
          <a:p>
            <a:r>
              <a:rPr lang="en-US" dirty="0" smtClean="0"/>
              <a:t>Atoms are the Building </a:t>
            </a:r>
            <a:br>
              <a:rPr lang="en-US" dirty="0" smtClean="0"/>
            </a:br>
            <a:r>
              <a:rPr lang="en-US" dirty="0" smtClean="0"/>
              <a:t>Blocks of Molecules</a:t>
            </a:r>
            <a:endParaRPr lang="en-US" dirty="0"/>
          </a:p>
        </p:txBody>
      </p:sp>
      <p:pic>
        <p:nvPicPr>
          <p:cNvPr id="2" name="Picture Placeholder 1" descr="Figure_02_00_01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9" r="-2107"/>
          <a:stretch/>
        </p:blipFill>
        <p:spPr>
          <a:xfrm>
            <a:off x="4629624" y="2063222"/>
            <a:ext cx="4258344" cy="2216170"/>
          </a:xfrm>
        </p:spPr>
      </p:pic>
      <p:sp>
        <p:nvSpPr>
          <p:cNvPr id="10" name="TextBox 9"/>
          <p:cNvSpPr txBox="1"/>
          <p:nvPr/>
        </p:nvSpPr>
        <p:spPr>
          <a:xfrm>
            <a:off x="439050" y="1524207"/>
            <a:ext cx="688741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Life is composed of matter</a:t>
            </a:r>
          </a:p>
          <a:p>
            <a:endParaRPr lang="en-US" sz="2800" dirty="0"/>
          </a:p>
          <a:p>
            <a:pPr marL="285750" indent="-285750">
              <a:buFont typeface="Arial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Matter</a:t>
            </a:r>
            <a:r>
              <a:rPr lang="en-US" sz="2800" dirty="0" smtClean="0"/>
              <a:t>: 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 smtClean="0"/>
              <a:t>occupies space </a:t>
            </a:r>
            <a:endParaRPr lang="en-US" sz="2800" dirty="0"/>
          </a:p>
          <a:p>
            <a:pPr marL="742950" lvl="1" indent="-285750">
              <a:buFont typeface="Arial"/>
              <a:buChar char="•"/>
            </a:pPr>
            <a:r>
              <a:rPr lang="en-US" sz="2800" dirty="0" smtClean="0"/>
              <a:t>has mass</a:t>
            </a:r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endParaRPr lang="en-US" sz="2800" dirty="0"/>
          </a:p>
          <a:p>
            <a:pPr marL="285750" indent="-285750">
              <a:buFont typeface="Arial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Elements</a:t>
            </a:r>
            <a:r>
              <a:rPr lang="en-US" sz="2800" dirty="0" smtClean="0"/>
              <a:t> are unique forms of matter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 smtClean="0"/>
              <a:t>Specific chemical</a:t>
            </a:r>
            <a:r>
              <a:rPr lang="en-US" sz="2800" dirty="0"/>
              <a:t> </a:t>
            </a:r>
            <a:r>
              <a:rPr lang="en-US" sz="2800" dirty="0" smtClean="0"/>
              <a:t>properties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 smtClean="0"/>
              <a:t>Specific physical properties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3999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8132" y="456973"/>
            <a:ext cx="8062912" cy="6595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Non-Polar Bonds–Covalent bonds in which there is </a:t>
            </a:r>
            <a:r>
              <a:rPr lang="en-US" u="sng" dirty="0" smtClean="0"/>
              <a:t>equal sharing </a:t>
            </a:r>
            <a:r>
              <a:rPr lang="en-US" dirty="0" smtClean="0"/>
              <a:t>of the electrons</a:t>
            </a:r>
            <a:endParaRPr lang="en-US" dirty="0"/>
          </a:p>
        </p:txBody>
      </p:sp>
      <p:pic>
        <p:nvPicPr>
          <p:cNvPr id="2" name="Picture Placeholder 1" descr="Figure_02_01_20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185" r="-47185"/>
          <a:stretch>
            <a:fillRect/>
          </a:stretch>
        </p:blipFill>
        <p:spPr>
          <a:xfrm>
            <a:off x="-1731351" y="1467826"/>
            <a:ext cx="8062913" cy="3500071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81212" y="1467826"/>
            <a:ext cx="4363167" cy="45425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u="sng" dirty="0" smtClean="0">
                <a:solidFill>
                  <a:srgbClr val="FF0000"/>
                </a:solidFill>
              </a:rPr>
              <a:t>Non-Polar Covalent Bonds</a:t>
            </a:r>
          </a:p>
          <a:p>
            <a:r>
              <a:rPr lang="en-US" sz="2400" dirty="0" smtClean="0"/>
              <a:t>Electrons are equally shared by the atoms</a:t>
            </a:r>
          </a:p>
          <a:p>
            <a:endParaRPr lang="en-US" sz="1200" dirty="0"/>
          </a:p>
          <a:p>
            <a:pPr marL="0" indent="0" algn="ctr">
              <a:buNone/>
            </a:pPr>
            <a:r>
              <a:rPr lang="en-US" sz="2400" b="1" u="sng" dirty="0" smtClean="0"/>
              <a:t>Methane (CH</a:t>
            </a:r>
            <a:r>
              <a:rPr lang="en-US" sz="2400" b="1" u="sng" baseline="-25000" dirty="0" smtClean="0"/>
              <a:t>4</a:t>
            </a:r>
            <a:r>
              <a:rPr lang="en-US" sz="2400" b="1" u="sng" dirty="0" smtClean="0"/>
              <a:t>) is a great example</a:t>
            </a:r>
          </a:p>
          <a:p>
            <a:pPr marL="0" indent="0" algn="ctr">
              <a:buNone/>
            </a:pPr>
            <a:r>
              <a:rPr lang="en-US" sz="2400" dirty="0" smtClean="0"/>
              <a:t>Carbon shares electrons with four hydrogens equally</a:t>
            </a:r>
          </a:p>
          <a:p>
            <a:endParaRPr lang="en-US" sz="1600" dirty="0"/>
          </a:p>
          <a:p>
            <a:r>
              <a:rPr lang="en-US" sz="2400" dirty="0" smtClean="0"/>
              <a:t>Both </a:t>
            </a:r>
            <a:r>
              <a:rPr lang="en-US" sz="2400" b="1" dirty="0" smtClean="0"/>
              <a:t>bond type and molecular shape </a:t>
            </a:r>
            <a:r>
              <a:rPr lang="en-US" sz="2400" dirty="0" smtClean="0"/>
              <a:t>determine whether a molecule is polar or nonpolar</a:t>
            </a:r>
          </a:p>
        </p:txBody>
      </p:sp>
      <p:sp>
        <p:nvSpPr>
          <p:cNvPr id="3" name="Rectangle 2"/>
          <p:cNvSpPr/>
          <p:nvPr/>
        </p:nvSpPr>
        <p:spPr>
          <a:xfrm>
            <a:off x="238132" y="5057740"/>
            <a:ext cx="4161647" cy="14628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Why is carbon dioxide a nonpolar molecule even though the oxygen-carbon bond is a polar covalent bond?</a:t>
            </a:r>
            <a:endParaRPr lang="en-US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61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4160" y="360601"/>
            <a:ext cx="8062912" cy="6595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example of mixing a polar compound with a nonpolar compound</a:t>
            </a:r>
            <a:endParaRPr lang="en-US" dirty="0"/>
          </a:p>
        </p:txBody>
      </p:sp>
      <p:pic>
        <p:nvPicPr>
          <p:cNvPr id="2" name="Picture Placeholder 1" descr="Figure_02_02_01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96" b="25296"/>
          <a:stretch>
            <a:fillRect/>
          </a:stretch>
        </p:blipFill>
        <p:spPr>
          <a:xfrm>
            <a:off x="542544" y="1294318"/>
            <a:ext cx="8062913" cy="3500071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5068571"/>
            <a:ext cx="8062912" cy="1166382"/>
          </a:xfrm>
        </p:spPr>
        <p:txBody>
          <a:bodyPr>
            <a:normAutofit/>
          </a:bodyPr>
          <a:lstStyle/>
          <a:p>
            <a:r>
              <a:rPr lang="en-US" sz="2000" dirty="0"/>
              <a:t>Oil and water do not mix. As this macro image of oil and water shows, oil does </a:t>
            </a:r>
            <a:r>
              <a:rPr lang="en-US" sz="2000" dirty="0" smtClean="0"/>
              <a:t>not dissolve </a:t>
            </a:r>
            <a:r>
              <a:rPr lang="en-US" sz="2000" dirty="0"/>
              <a:t>in water but forms droplets instead. This is due to it being a </a:t>
            </a:r>
            <a:r>
              <a:rPr lang="en-US" sz="2000" dirty="0" smtClean="0"/>
              <a:t>nonpolar compound</a:t>
            </a:r>
            <a:r>
              <a:rPr 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069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8482" y="561553"/>
            <a:ext cx="8579104" cy="65953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Ionic Bonds </a:t>
            </a:r>
            <a:r>
              <a:rPr lang="en-US" dirty="0"/>
              <a:t>-</a:t>
            </a:r>
            <a:r>
              <a:rPr lang="en-US" dirty="0" smtClean="0"/>
              <a:t> Atoms </a:t>
            </a:r>
            <a:r>
              <a:rPr lang="en-US" u="sng" dirty="0" smtClean="0"/>
              <a:t>give up </a:t>
            </a:r>
            <a:r>
              <a:rPr lang="en-US" dirty="0" smtClean="0"/>
              <a:t>or </a:t>
            </a:r>
            <a:r>
              <a:rPr lang="en-US" u="sng" dirty="0" smtClean="0"/>
              <a:t>gain</a:t>
            </a:r>
            <a:r>
              <a:rPr lang="en-US" dirty="0"/>
              <a:t> </a:t>
            </a:r>
            <a:r>
              <a:rPr lang="en-US" dirty="0" smtClean="0"/>
              <a:t>electrons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36578" y="4843938"/>
            <a:ext cx="8062912" cy="1166382"/>
          </a:xfrm>
        </p:spPr>
        <p:txBody>
          <a:bodyPr>
            <a:noAutofit/>
          </a:bodyPr>
          <a:lstStyle/>
          <a:p>
            <a:r>
              <a:rPr lang="en-US" sz="2800" dirty="0"/>
              <a:t>In the formation of an </a:t>
            </a:r>
            <a:r>
              <a:rPr lang="en-US" sz="2800" b="1" dirty="0">
                <a:solidFill>
                  <a:schemeClr val="tx1"/>
                </a:solidFill>
              </a:rPr>
              <a:t>ionic compound</a:t>
            </a:r>
            <a:r>
              <a:rPr lang="en-US" sz="2800" dirty="0"/>
              <a:t>, metals </a:t>
            </a:r>
            <a:r>
              <a:rPr lang="en-US" sz="2800" b="1" dirty="0"/>
              <a:t>lose electrons</a:t>
            </a:r>
            <a:r>
              <a:rPr lang="en-US" sz="2800" dirty="0"/>
              <a:t> and nonmetals </a:t>
            </a:r>
            <a:r>
              <a:rPr lang="en-US" sz="2800" b="1" dirty="0" smtClean="0"/>
              <a:t>gain electrons </a:t>
            </a:r>
            <a:r>
              <a:rPr lang="en-US" sz="2800" dirty="0"/>
              <a:t>to achieve an octet.</a:t>
            </a:r>
          </a:p>
        </p:txBody>
      </p:sp>
      <p:pic>
        <p:nvPicPr>
          <p:cNvPr id="6" name="Picture Placeholder 1" descr="Figure_02_01_19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658" b="-48658"/>
          <a:stretch>
            <a:fillRect/>
          </a:stretch>
        </p:blipFill>
        <p:spPr>
          <a:xfrm>
            <a:off x="457199" y="1122386"/>
            <a:ext cx="8062913" cy="3500071"/>
          </a:xfrm>
        </p:spPr>
      </p:pic>
    </p:spTree>
    <p:extLst>
      <p:ext uri="{BB962C8B-B14F-4D97-AF65-F5344CB8AC3E}">
        <p14:creationId xmlns:p14="http://schemas.microsoft.com/office/powerpoint/2010/main" val="393839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Hydrogen bonds and </a:t>
            </a:r>
            <a:br>
              <a:rPr lang="en-US" dirty="0" smtClean="0"/>
            </a:br>
            <a:r>
              <a:rPr lang="en-US" dirty="0"/>
              <a:t>V</a:t>
            </a:r>
            <a:r>
              <a:rPr lang="en-US" dirty="0" smtClean="0"/>
              <a:t>an der </a:t>
            </a:r>
            <a:r>
              <a:rPr lang="en-US" dirty="0"/>
              <a:t>W</a:t>
            </a:r>
            <a:r>
              <a:rPr lang="en-US" dirty="0" smtClean="0"/>
              <a:t>aals interactions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rgbClr val="00B0F0"/>
                </a:solidFill>
              </a:rPr>
              <a:t>Ionic and Covalent bonds – </a:t>
            </a:r>
            <a:r>
              <a:rPr lang="en-US" sz="2400" b="1" dirty="0" smtClean="0">
                <a:solidFill>
                  <a:srgbClr val="00B0F0"/>
                </a:solidFill>
              </a:rPr>
              <a:t>require energy to break</a:t>
            </a:r>
          </a:p>
          <a:p>
            <a:pPr marL="0" indent="0">
              <a:buNone/>
            </a:pPr>
            <a:r>
              <a:rPr lang="en-US" sz="2400" b="1" u="sng" dirty="0" smtClean="0"/>
              <a:t>Weaker bonds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Hydrogen bonds </a:t>
            </a:r>
            <a:r>
              <a:rPr lang="en-US" sz="2400" dirty="0" smtClean="0"/>
              <a:t>– interaction between the </a:t>
            </a:r>
            <a:r>
              <a:rPr lang="en-US" sz="2400" dirty="0" err="1" smtClean="0"/>
              <a:t>δ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of hydrogen and the </a:t>
            </a:r>
            <a:r>
              <a:rPr lang="en-US" sz="2400" dirty="0" err="1" smtClean="0"/>
              <a:t>δ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of a more electronegative atom on another molecule – often occurs between water molecules</a:t>
            </a:r>
          </a:p>
          <a:p>
            <a:endParaRPr lang="en-US" sz="2400" baseline="30000" dirty="0"/>
          </a:p>
          <a:p>
            <a:r>
              <a:rPr lang="en-US" sz="2400" b="1" dirty="0" smtClean="0">
                <a:solidFill>
                  <a:srgbClr val="FF0000"/>
                </a:solidFill>
              </a:rPr>
              <a:t>Van der Waals interactions </a:t>
            </a:r>
            <a:r>
              <a:rPr lang="en-US" sz="2400" dirty="0" smtClean="0"/>
              <a:t>– weak attractions or interactions between two or more molecules (in close proximity) due to changes in electron density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5195649" y="5750466"/>
            <a:ext cx="3028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youtu.be/OoYeIsSkafI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512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919" y="127924"/>
            <a:ext cx="8062912" cy="659535"/>
          </a:xfrm>
        </p:spPr>
        <p:txBody>
          <a:bodyPr>
            <a:normAutofit fontScale="90000"/>
          </a:bodyPr>
          <a:lstStyle/>
          <a:p>
            <a:r>
              <a:rPr lang="en-US" smtClean="0"/>
              <a:t>Elements </a:t>
            </a:r>
            <a:r>
              <a:rPr lang="en-US" dirty="0" smtClean="0"/>
              <a:t>and the Living World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01751" y="996005"/>
            <a:ext cx="8799559" cy="5356309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rgbClr val="00B0F0"/>
                </a:solidFill>
              </a:rPr>
              <a:t>Elements cannot be broken down into smaller substances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Each element is designated by a chemical symbol (one or two letters)</a:t>
            </a:r>
          </a:p>
          <a:p>
            <a:pPr marL="1017270" lvl="1" indent="-285750">
              <a:buFont typeface="Arial"/>
              <a:buChar char="•"/>
            </a:pPr>
            <a:r>
              <a:rPr lang="en-US" sz="2400" dirty="0"/>
              <a:t>Sulfur = S</a:t>
            </a:r>
          </a:p>
          <a:p>
            <a:pPr marL="1017270" lvl="1" indent="-285750">
              <a:buFont typeface="Arial"/>
              <a:buChar char="•"/>
            </a:pPr>
            <a:r>
              <a:rPr lang="en-US" sz="2400" dirty="0" smtClean="0"/>
              <a:t>Calcium = Ca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solidFill>
                  <a:srgbClr val="00B0F0"/>
                </a:solidFill>
              </a:rPr>
              <a:t>Four most common elements of living organisms</a:t>
            </a:r>
          </a:p>
          <a:p>
            <a:pPr lvl="1" indent="-285750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Carbon C</a:t>
            </a:r>
          </a:p>
          <a:p>
            <a:pPr lvl="1" indent="-285750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Oxygen = O</a:t>
            </a:r>
          </a:p>
          <a:p>
            <a:pPr lvl="1" indent="-285750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Hydrogen = H</a:t>
            </a:r>
          </a:p>
          <a:p>
            <a:pPr lvl="1" indent="-285750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Nitrogen </a:t>
            </a:r>
            <a:r>
              <a:rPr lang="en-US" dirty="0" smtClean="0">
                <a:solidFill>
                  <a:schemeClr val="tx1"/>
                </a:solidFill>
              </a:rPr>
              <a:t>= N</a:t>
            </a:r>
            <a:endParaRPr lang="en-US" dirty="0">
              <a:solidFill>
                <a:schemeClr val="tx1"/>
              </a:solidFill>
            </a:endParaRPr>
          </a:p>
          <a:p>
            <a:pPr marL="1017270" lvl="1" indent="-285750">
              <a:buFont typeface="Arial"/>
              <a:buChar char="•"/>
            </a:pPr>
            <a:endParaRPr lang="en-US" sz="24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364315"/>
              </p:ext>
            </p:extLst>
          </p:nvPr>
        </p:nvGraphicFramePr>
        <p:xfrm>
          <a:off x="3706368" y="3596639"/>
          <a:ext cx="5294942" cy="3072383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444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3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6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10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5381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Element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Life </a:t>
                      </a:r>
                    </a:p>
                    <a:p>
                      <a:pPr algn="ctr"/>
                      <a:r>
                        <a:rPr lang="en-US" dirty="0" smtClean="0"/>
                        <a:t>(Humans)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Atmosphere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Earth’s Crust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641">
                <a:tc>
                  <a:txBody>
                    <a:bodyPr/>
                    <a:lstStyle/>
                    <a:p>
                      <a:r>
                        <a:rPr lang="en-US" dirty="0" smtClean="0"/>
                        <a:t>Oxygen (O)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641">
                <a:tc>
                  <a:txBody>
                    <a:bodyPr/>
                    <a:lstStyle/>
                    <a:p>
                      <a:r>
                        <a:rPr lang="en-US" dirty="0" smtClean="0"/>
                        <a:t>Carbon (C)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641">
                <a:tc>
                  <a:txBody>
                    <a:bodyPr/>
                    <a:lstStyle/>
                    <a:p>
                      <a:r>
                        <a:rPr lang="en-US" dirty="0" smtClean="0"/>
                        <a:t>Hydrogen (H)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9641">
                <a:tc>
                  <a:txBody>
                    <a:bodyPr/>
                    <a:lstStyle/>
                    <a:p>
                      <a:r>
                        <a:rPr lang="en-US" dirty="0" smtClean="0"/>
                        <a:t>Nitrogen (N)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4292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Atoms are the Building Blocks of Elements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47681" y="2493102"/>
            <a:ext cx="4260767" cy="3444997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Atom</a:t>
            </a:r>
            <a:r>
              <a:rPr lang="en-US" dirty="0" smtClean="0"/>
              <a:t> – smallest unit of matter that retains all chemical properties of an element. Atoms contains two regions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b="1" dirty="0" smtClean="0">
                <a:solidFill>
                  <a:srgbClr val="FF0000"/>
                </a:solidFill>
              </a:rPr>
              <a:t>Nucleus</a:t>
            </a:r>
            <a:r>
              <a:rPr lang="en-US" sz="1800" dirty="0" smtClean="0"/>
              <a:t> – center of the atom and contains </a:t>
            </a:r>
            <a:r>
              <a:rPr lang="en-US" sz="1800" b="1" dirty="0" smtClean="0">
                <a:solidFill>
                  <a:srgbClr val="FF0000"/>
                </a:solidFill>
              </a:rPr>
              <a:t>protons</a:t>
            </a:r>
            <a:r>
              <a:rPr lang="en-US" sz="1800" dirty="0" smtClean="0"/>
              <a:t> and </a:t>
            </a:r>
            <a:r>
              <a:rPr lang="en-US" sz="1800" b="1" dirty="0" smtClean="0">
                <a:solidFill>
                  <a:srgbClr val="FF0000"/>
                </a:solidFill>
              </a:rPr>
              <a:t>neutrons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 smtClean="0"/>
              <a:t>Outermost region – holds </a:t>
            </a:r>
            <a:r>
              <a:rPr lang="en-US" sz="1800" b="1" dirty="0" smtClean="0">
                <a:solidFill>
                  <a:srgbClr val="FF0000"/>
                </a:solidFill>
              </a:rPr>
              <a:t>electrons</a:t>
            </a:r>
            <a:r>
              <a:rPr lang="en-US" sz="1800" dirty="0" smtClean="0"/>
              <a:t> in orbit around the nucleus</a:t>
            </a:r>
          </a:p>
          <a:p>
            <a:pPr marL="0" indent="0" algn="ctr">
              <a:buNone/>
            </a:pPr>
            <a:r>
              <a:rPr lang="en-US" sz="1600" b="1" dirty="0" smtClean="0">
                <a:solidFill>
                  <a:srgbClr val="00B0F0"/>
                </a:solidFill>
              </a:rPr>
              <a:t>Protons, neutrons, and electrons are referred to as sub-atomic particles</a:t>
            </a:r>
            <a:endParaRPr lang="en-US" sz="1600" b="1" dirty="0">
              <a:solidFill>
                <a:srgbClr val="00B0F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658388"/>
              </p:ext>
            </p:extLst>
          </p:nvPr>
        </p:nvGraphicFramePr>
        <p:xfrm>
          <a:off x="5108448" y="3023615"/>
          <a:ext cx="3206496" cy="2611804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878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1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86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2951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Charge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Mass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Location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95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Proton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+1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nucleus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95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Neutron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nucleus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95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Electron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orbitals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1152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9456" y="241326"/>
            <a:ext cx="8692896" cy="794994"/>
          </a:xfrm>
        </p:spPr>
        <p:txBody>
          <a:bodyPr>
            <a:noAutofit/>
          </a:bodyPr>
          <a:lstStyle/>
          <a:p>
            <a:r>
              <a:rPr lang="en-US" dirty="0" smtClean="0"/>
              <a:t>The Arrangement of Sub-Atomic </a:t>
            </a:r>
            <a:r>
              <a:rPr lang="en-US" dirty="0"/>
              <a:t>P</a:t>
            </a:r>
            <a:r>
              <a:rPr lang="en-US" dirty="0" smtClean="0"/>
              <a:t>articles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5108448"/>
            <a:ext cx="8062912" cy="901916"/>
          </a:xfrm>
        </p:spPr>
        <p:txBody>
          <a:bodyPr>
            <a:noAutofit/>
          </a:bodyPr>
          <a:lstStyle/>
          <a:p>
            <a:r>
              <a:rPr lang="en-US" sz="2400" dirty="0" smtClean="0"/>
              <a:t>Simplified depiction of how sub-atomic particles are arranged within an atom.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328076" y="1266764"/>
            <a:ext cx="24642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Example of an atom from the element Helium (He)</a:t>
            </a:r>
            <a:endParaRPr lang="en-US" sz="2000" b="1" dirty="0"/>
          </a:p>
        </p:txBody>
      </p:sp>
      <p:pic>
        <p:nvPicPr>
          <p:cNvPr id="10" name="Picture Placeholder 1" descr="Figure_02_01_02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6" t="-1393" r="-603" b="1393"/>
          <a:stretch/>
        </p:blipFill>
        <p:spPr>
          <a:xfrm>
            <a:off x="571451" y="1266764"/>
            <a:ext cx="5756625" cy="3500071"/>
          </a:xfrm>
        </p:spPr>
      </p:pic>
    </p:spTree>
    <p:extLst>
      <p:ext uri="{BB962C8B-B14F-4D97-AF65-F5344CB8AC3E}">
        <p14:creationId xmlns:p14="http://schemas.microsoft.com/office/powerpoint/2010/main" val="261108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/>
              <a:t>What’s the difference between </a:t>
            </a:r>
            <a:br>
              <a:rPr lang="en-US" sz="3200" dirty="0" smtClean="0"/>
            </a:br>
            <a:r>
              <a:rPr lang="en-US" sz="3200" dirty="0" smtClean="0"/>
              <a:t>Atomic number and Atomic mass?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29056" y="2490135"/>
            <a:ext cx="7522464" cy="344499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b="1" dirty="0" smtClean="0">
                <a:solidFill>
                  <a:srgbClr val="00B0F0"/>
                </a:solidFill>
              </a:rPr>
              <a:t>Atoms of each element have a standard number of protons and electrons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Atomic Number </a:t>
            </a:r>
            <a:r>
              <a:rPr lang="en-US" sz="2000" b="1" dirty="0" smtClean="0"/>
              <a:t>is the number of protons </a:t>
            </a:r>
          </a:p>
          <a:p>
            <a:pPr marL="1131570" lvl="1" indent="-342900">
              <a:buFont typeface="Arial"/>
              <a:buChar char="•"/>
            </a:pPr>
            <a:r>
              <a:rPr lang="en-US" sz="1800" dirty="0"/>
              <a:t>E</a:t>
            </a:r>
            <a:r>
              <a:rPr lang="en-US" sz="1800" dirty="0" smtClean="0"/>
              <a:t>ach element has a distinct atomic number 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Atomic Mass </a:t>
            </a:r>
            <a:r>
              <a:rPr lang="en-US" sz="2000" b="1" dirty="0" smtClean="0"/>
              <a:t>is the mass of the atom, roughly equal to number of protons and neutrons</a:t>
            </a:r>
          </a:p>
          <a:p>
            <a:pPr marL="1131570" lvl="1" indent="-3429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 smtClean="0"/>
              <a:t>The number of neutrons can vary in an element</a:t>
            </a:r>
          </a:p>
          <a:p>
            <a:pPr marL="1131570" lvl="1" indent="-3429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 smtClean="0"/>
              <a:t>Elements with different number of neutrons are </a:t>
            </a:r>
            <a:r>
              <a:rPr lang="en-US" sz="1800" b="1" dirty="0" smtClean="0">
                <a:solidFill>
                  <a:srgbClr val="FF0000"/>
                </a:solidFill>
              </a:rPr>
              <a:t>isotopes</a:t>
            </a:r>
          </a:p>
          <a:p>
            <a:pPr marL="1131570" lvl="1" indent="-3429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 smtClean="0"/>
              <a:t>Electrons don’t need to be included in calculation of atomic mass</a:t>
            </a:r>
          </a:p>
          <a:p>
            <a:pPr marL="1131570" lvl="1" indent="-3429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 smtClean="0"/>
              <a:t>Atomic mass is expressed in atomic mass units (</a:t>
            </a:r>
            <a:r>
              <a:rPr lang="en-US" sz="1800" dirty="0" err="1" smtClean="0"/>
              <a:t>amu</a:t>
            </a:r>
            <a:r>
              <a:rPr lang="en-US" sz="1800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We can calculate the number of neutrons in an element by subtracting the atomic number from the atomic mass</a:t>
            </a:r>
          </a:p>
        </p:txBody>
      </p:sp>
    </p:spTree>
    <p:extLst>
      <p:ext uri="{BB962C8B-B14F-4D97-AF65-F5344CB8AC3E}">
        <p14:creationId xmlns:p14="http://schemas.microsoft.com/office/powerpoint/2010/main" val="3015316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3971"/>
            <a:ext cx="8062912" cy="6595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Atomic mass vs. atomic number</a:t>
            </a:r>
            <a:endParaRPr lang="en-US" dirty="0"/>
          </a:p>
        </p:txBody>
      </p:sp>
      <p:pic>
        <p:nvPicPr>
          <p:cNvPr id="2" name="Picture Placeholder 1" descr="Figure_02_01_03.pn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98" r="-11398"/>
          <a:stretch>
            <a:fillRect/>
          </a:stretch>
        </p:blipFill>
        <p:spPr>
          <a:xfrm>
            <a:off x="457199" y="1163625"/>
            <a:ext cx="8062913" cy="3500071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Carbon has an atomic number of six, and two stable isotopes with mass numbers </a:t>
            </a:r>
            <a:r>
              <a:rPr lang="en-US" sz="2400" dirty="0" smtClean="0"/>
              <a:t>of twelve </a:t>
            </a:r>
            <a:r>
              <a:rPr lang="en-US" sz="2400" dirty="0"/>
              <a:t>and thirteen, respectively. </a:t>
            </a:r>
            <a:r>
              <a:rPr lang="en-US" sz="2400" dirty="0" smtClean="0"/>
              <a:t>Carbon-12’s atomic </a:t>
            </a:r>
            <a:r>
              <a:rPr lang="en-US" sz="2400" dirty="0"/>
              <a:t>mass is </a:t>
            </a:r>
            <a:r>
              <a:rPr lang="en-US" sz="2400" dirty="0" smtClean="0"/>
              <a:t>approx. 12.11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770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Arial" charset="0"/>
                <a:ea typeface="ＭＳ Ｐゴシック" charset="0"/>
                <a:cs typeface="ＭＳ Ｐゴシック" charset="0"/>
              </a:rPr>
              <a:t>Isotopes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33984" y="1182623"/>
            <a:ext cx="7632128" cy="3457117"/>
          </a:xfrm>
        </p:spPr>
        <p:txBody>
          <a:bodyPr/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F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orms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of an element with different numbers of neutrons, and thus different mass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numbers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lvl="0" indent="-342900" defTabSz="457200">
              <a:lnSpc>
                <a:spcPct val="90000"/>
              </a:lnSpc>
              <a:spcAft>
                <a:spcPts val="0"/>
              </a:spcAft>
              <a:buClrTx/>
            </a:pPr>
            <a:r>
              <a:rPr lang="en-US" sz="2400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Example:</a:t>
            </a:r>
          </a:p>
          <a:p>
            <a:pPr marL="342900" lvl="0" indent="-342900" defTabSz="457200">
              <a:lnSpc>
                <a:spcPct val="90000"/>
              </a:lnSpc>
              <a:spcAft>
                <a:spcPts val="0"/>
              </a:spcAft>
              <a:buClrTx/>
            </a:pPr>
            <a:r>
              <a:rPr lang="en-US" sz="2400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		</a:t>
            </a:r>
            <a:r>
              <a:rPr lang="en-US" sz="2400" baseline="30000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2400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H </a:t>
            </a:r>
            <a:r>
              <a:rPr lang="en-US" sz="2400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has 0</a:t>
            </a:r>
            <a:r>
              <a:rPr lang="en-US" sz="2400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neutrons</a:t>
            </a:r>
          </a:p>
          <a:p>
            <a:pPr marL="342900" lvl="0" indent="-342900" defTabSz="457200">
              <a:lnSpc>
                <a:spcPct val="90000"/>
              </a:lnSpc>
              <a:spcAft>
                <a:spcPts val="0"/>
              </a:spcAft>
              <a:buClrTx/>
            </a:pPr>
            <a:r>
              <a:rPr lang="en-US" sz="2400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		</a:t>
            </a:r>
            <a:r>
              <a:rPr lang="en-US" sz="2400" baseline="30000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H </a:t>
            </a:r>
            <a:r>
              <a:rPr lang="en-US" sz="2400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has </a:t>
            </a:r>
            <a:r>
              <a:rPr lang="en-US" sz="2400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1 neutron</a:t>
            </a:r>
            <a:endParaRPr lang="en-US" sz="2400" dirty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lvl="0" indent="-342900" defTabSz="457200">
              <a:lnSpc>
                <a:spcPct val="90000"/>
              </a:lnSpc>
              <a:spcAft>
                <a:spcPts val="0"/>
              </a:spcAft>
              <a:buClrTx/>
            </a:pPr>
            <a:r>
              <a:rPr lang="en-US" sz="2400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		</a:t>
            </a:r>
            <a:r>
              <a:rPr lang="en-US" sz="2400" baseline="30000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400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2400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has </a:t>
            </a:r>
            <a:r>
              <a:rPr lang="en-US" sz="2400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2 </a:t>
            </a:r>
            <a:r>
              <a:rPr lang="en-US" sz="2400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neutrons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528" y="4054372"/>
            <a:ext cx="6715760" cy="233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9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Isotopes can be used as a research tool</a:t>
            </a:r>
            <a:endParaRPr lang="en-US" dirty="0"/>
          </a:p>
        </p:txBody>
      </p:sp>
      <p:pic>
        <p:nvPicPr>
          <p:cNvPr id="2" name="Picture Placeholder 1" descr="Figure_02_01_16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3" r="-2197"/>
          <a:stretch/>
        </p:blipFill>
        <p:spPr>
          <a:xfrm>
            <a:off x="158496" y="1121083"/>
            <a:ext cx="4840527" cy="3755717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87105" y="5212023"/>
            <a:ext cx="8062912" cy="1381532"/>
          </a:xfrm>
        </p:spPr>
        <p:txBody>
          <a:bodyPr>
            <a:noAutofit/>
          </a:bodyPr>
          <a:lstStyle/>
          <a:p>
            <a:r>
              <a:rPr lang="en-US" sz="1800" dirty="0"/>
              <a:t>The age of carbon-containing remains less than about 50,000 years old, such </a:t>
            </a:r>
            <a:r>
              <a:rPr lang="en-US" sz="1800" dirty="0" smtClean="0"/>
              <a:t>as this </a:t>
            </a:r>
            <a:r>
              <a:rPr lang="en-US" sz="1800" dirty="0"/>
              <a:t>pygmy mammoth, can be determined using carbon dating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For older objects, scientists analyze the presence of isotopes of uranium (which decays to lead), potassium, or rubidium.</a:t>
            </a: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5091497" y="1236084"/>
            <a:ext cx="36286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Radioisotopes</a:t>
            </a:r>
            <a:r>
              <a:rPr lang="en-US" dirty="0" smtClean="0"/>
              <a:t> – isotopes that emit neutrons, protons, and electrons </a:t>
            </a:r>
          </a:p>
          <a:p>
            <a:endParaRPr lang="en-US" dirty="0" smtClean="0"/>
          </a:p>
          <a:p>
            <a:r>
              <a:rPr lang="en-US" dirty="0" smtClean="0"/>
              <a:t>Radiometric dating takes advantage of this natural phenomenon</a:t>
            </a:r>
          </a:p>
          <a:p>
            <a:endParaRPr lang="en-US" dirty="0"/>
          </a:p>
          <a:p>
            <a:r>
              <a:rPr lang="en-US" dirty="0" smtClean="0"/>
              <a:t>Example: Over time Carbon-14 decays to Nitrogen-14. Researchers can compare Carbon-14 in atmosphere to carbon-14 in fossils remains and estimate fossil age 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8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2233</TotalTime>
  <Words>1300</Words>
  <Application>Microsoft Office PowerPoint</Application>
  <PresentationFormat>On-screen Show (4:3)</PresentationFormat>
  <Paragraphs>178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ＭＳ Ｐゴシック</vt:lpstr>
      <vt:lpstr>Arial</vt:lpstr>
      <vt:lpstr>Arial Unicode MS</vt:lpstr>
      <vt:lpstr>Calibri</vt:lpstr>
      <vt:lpstr>Garamond</vt:lpstr>
      <vt:lpstr>Organic</vt:lpstr>
      <vt:lpstr>PowerPoint Presentation</vt:lpstr>
      <vt:lpstr>Atoms are the Building  Blocks of Molecules</vt:lpstr>
      <vt:lpstr>Elements and the Living World</vt:lpstr>
      <vt:lpstr>Atoms are the Building Blocks of Elements</vt:lpstr>
      <vt:lpstr>The Arrangement of Sub-Atomic Particles</vt:lpstr>
      <vt:lpstr>What’s the difference between  Atomic number and Atomic mass?</vt:lpstr>
      <vt:lpstr>Atomic mass vs. atomic number</vt:lpstr>
      <vt:lpstr>Isotopes</vt:lpstr>
      <vt:lpstr>Isotopes can be used as a research tool</vt:lpstr>
      <vt:lpstr>Periodic Table</vt:lpstr>
      <vt:lpstr>Electron Shells and the Bohr Model</vt:lpstr>
      <vt:lpstr>Electrons filling their shells</vt:lpstr>
      <vt:lpstr>What about electron orbitals?</vt:lpstr>
      <vt:lpstr>Subshells have unique shapes</vt:lpstr>
      <vt:lpstr>Chemical Reactions</vt:lpstr>
      <vt:lpstr>Chemical Reaction can be  Reversible or Irreversible </vt:lpstr>
      <vt:lpstr>How Do Atoms Bond to Form Molecules?</vt:lpstr>
      <vt:lpstr>Covalent Bonds – Electrons are shared</vt:lpstr>
      <vt:lpstr>Polar Bonds - Covalent bonds in which there is unequal sharing of the electrons</vt:lpstr>
      <vt:lpstr>Non-Polar Bonds–Covalent bonds in which there is equal sharing of the electrons</vt:lpstr>
      <vt:lpstr>An example of mixing a polar compound with a nonpolar compound</vt:lpstr>
      <vt:lpstr>Ionic Bonds - Atoms give up or gain electrons</vt:lpstr>
      <vt:lpstr>Hydrogen bonds and  Van der Waals interactions</vt:lpstr>
    </vt:vector>
  </TitlesOfParts>
  <Company>WNI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</dc:title>
  <dc:creator>Spuddy McSpare</dc:creator>
  <cp:lastModifiedBy>Nickole Brooks</cp:lastModifiedBy>
  <cp:revision>162</cp:revision>
  <dcterms:created xsi:type="dcterms:W3CDTF">2012-06-04T02:13:36Z</dcterms:created>
  <dcterms:modified xsi:type="dcterms:W3CDTF">2019-08-05T17:15:33Z</dcterms:modified>
</cp:coreProperties>
</file>